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 id="2147483664" r:id="rId3"/>
  </p:sldMasterIdLst>
  <p:notesMasterIdLst>
    <p:notesMasterId r:id="rId33"/>
  </p:notesMasterIdLst>
  <p:sldIdLst>
    <p:sldId id="256" r:id="rId4"/>
    <p:sldId id="257" r:id="rId5"/>
    <p:sldId id="259" r:id="rId6"/>
    <p:sldId id="286" r:id="rId7"/>
    <p:sldId id="287" r:id="rId8"/>
    <p:sldId id="292" r:id="rId9"/>
    <p:sldId id="293" r:id="rId10"/>
    <p:sldId id="294" r:id="rId11"/>
    <p:sldId id="296" r:id="rId12"/>
    <p:sldId id="299" r:id="rId13"/>
    <p:sldId id="297" r:id="rId14"/>
    <p:sldId id="300" r:id="rId15"/>
    <p:sldId id="278" r:id="rId16"/>
    <p:sldId id="301" r:id="rId17"/>
    <p:sldId id="279" r:id="rId18"/>
    <p:sldId id="302" r:id="rId19"/>
    <p:sldId id="303" r:id="rId20"/>
    <p:sldId id="304" r:id="rId21"/>
    <p:sldId id="311" r:id="rId22"/>
    <p:sldId id="305" r:id="rId23"/>
    <p:sldId id="306" r:id="rId24"/>
    <p:sldId id="307" r:id="rId25"/>
    <p:sldId id="308" r:id="rId26"/>
    <p:sldId id="309" r:id="rId27"/>
    <p:sldId id="310" r:id="rId28"/>
    <p:sldId id="312" r:id="rId29"/>
    <p:sldId id="313" r:id="rId30"/>
    <p:sldId id="262" r:id="rId31"/>
    <p:sldId id="315" r:id="rId32"/>
  </p:sldIdLst>
  <p:sldSz cx="9144000" cy="5143500" type="screen16x9"/>
  <p:notesSz cx="6858000" cy="9144000"/>
  <p:embeddedFontLst>
    <p:embeddedFont>
      <p:font typeface="Stencil" panose="040409050D0802020404" pitchFamily="82" charset="0"/>
      <p:regular r:id="rId34"/>
    </p:embeddedFont>
    <p:embeddedFont>
      <p:font typeface="Cooper Black" panose="0208090404030B020404" pitchFamily="18" charset="0"/>
      <p:regular r:id="rId35"/>
    </p:embeddedFont>
    <p:embeddedFont>
      <p:font typeface="Arial Narrow" panose="020B0606020202030204" pitchFamily="34" charset="0"/>
      <p:regular r:id="rId36"/>
      <p:bold r:id="rId37"/>
      <p:italic r:id="rId38"/>
      <p:boldItalic r:id="rId39"/>
    </p:embeddedFont>
    <p:embeddedFont>
      <p:font typeface="Segoe UI Semilight" panose="020B0402040204020203" pitchFamily="34" charset="0"/>
      <p:regular r:id="rId40"/>
      <p:italic r:id="rId41"/>
    </p:embeddedFont>
    <p:embeddedFont>
      <p:font typeface="맑은 고딕" panose="020B0503020000020004" pitchFamily="34" charset="-127"/>
      <p:regular r:id="rId42"/>
      <p:bold r:id="rId43"/>
    </p:embeddedFont>
    <p:embeddedFont>
      <p:font typeface="Dosis" panose="020B0604020202020204" charset="0"/>
      <p:regular r:id="rId44"/>
      <p:bold r:id="rId45"/>
    </p:embeddedFont>
    <p:embeddedFont>
      <p:font typeface="Britannic Bold" panose="020B0903060703020204" pitchFamily="34" charset="0"/>
      <p:regular r:id="rId46"/>
    </p:embeddedFont>
    <p:embeddedFont>
      <p:font typeface="Titillium Web" panose="020B0604020202020204" charset="0"/>
      <p:regular r:id="rId47"/>
      <p:bold r:id="rId48"/>
      <p:italic r:id="rId49"/>
      <p:boldItalic r:id="rId50"/>
    </p:embeddedFont>
    <p:embeddedFont>
      <p:font typeface="Dosis ExtraLight" panose="020B0604020202020204" charset="0"/>
      <p:regular r:id="rId51"/>
      <p:bold r:id="rId52"/>
    </p:embeddedFont>
    <p:embeddedFont>
      <p:font typeface="Titillium Web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sin título" id="{293489C0-AF84-462C-A3DB-7D81C3A674EF}">
          <p14:sldIdLst>
            <p14:sldId id="256"/>
            <p14:sldId id="257"/>
            <p14:sldId id="259"/>
            <p14:sldId id="286"/>
            <p14:sldId id="287"/>
            <p14:sldId id="292"/>
            <p14:sldId id="293"/>
            <p14:sldId id="294"/>
            <p14:sldId id="296"/>
            <p14:sldId id="299"/>
            <p14:sldId id="297"/>
            <p14:sldId id="300"/>
            <p14:sldId id="278"/>
            <p14:sldId id="301"/>
            <p14:sldId id="279"/>
            <p14:sldId id="302"/>
            <p14:sldId id="303"/>
            <p14:sldId id="304"/>
            <p14:sldId id="311"/>
            <p14:sldId id="305"/>
            <p14:sldId id="306"/>
            <p14:sldId id="307"/>
            <p14:sldId id="308"/>
            <p14:sldId id="309"/>
            <p14:sldId id="310"/>
            <p14:sldId id="312"/>
            <p14:sldId id="313"/>
            <p14:sldId id="262"/>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8B23E3-9F92-4D7B-8225-BCC36635ADC0}">
  <a:tblStyle styleId="{2A8B23E3-9F92-4D7B-8225-BCC36635AD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sorterViewPr>
    <p:cViewPr>
      <p:scale>
        <a:sx n="100" d="100"/>
        <a:sy n="100" d="100"/>
      </p:scale>
      <p:origin x="0" y="-34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5.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299988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62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17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2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6"/>
        <p:cNvGrpSpPr/>
        <p:nvPr/>
      </p:nvGrpSpPr>
      <p:grpSpPr>
        <a:xfrm>
          <a:off x="0" y="0"/>
          <a:ext cx="0" cy="0"/>
          <a:chOff x="0" y="0"/>
          <a:chExt cx="0" cy="0"/>
        </a:xfrm>
      </p:grpSpPr>
      <p:sp>
        <p:nvSpPr>
          <p:cNvPr id="4027" name="Google Shape;402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8" name="Google Shape;402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229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35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661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35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algn="ct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a:solidFill>
                  <a:srgbClr val="FFFFFF"/>
                </a:solidFill>
              </a:rPr>
              <a:pPr/>
              <a:t>‹Nº›</a:t>
            </a:fld>
            <a:endParaRPr>
              <a:solidFill>
                <a:srgbClr val="FFFFFF"/>
              </a:solidFill>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27995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spTree>
    <p:extLst>
      <p:ext uri="{BB962C8B-B14F-4D97-AF65-F5344CB8AC3E}">
        <p14:creationId xmlns:p14="http://schemas.microsoft.com/office/powerpoint/2010/main" val="2520011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100318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053254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87096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2679" name="Google Shape;2679;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2" name="Google Shape;2682;p9"/>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3" name="Google Shape;2683;p9"/>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4" name="Google Shape;2684;p9"/>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5" name="Google Shape;2685;p9"/>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6" name="Google Shape;2686;p9"/>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7" name="Google Shape;2687;p9"/>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8" name="Google Shape;2688;p9"/>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9" name="Google Shape;2689;p9"/>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0" name="Google Shape;2690;p9"/>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1" name="Google Shape;2691;p9"/>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2" name="Google Shape;2692;p9"/>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3" name="Google Shape;2693;p9"/>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4" name="Google Shape;2694;p9"/>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5" name="Google Shape;2695;p9"/>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6" name="Google Shape;2696;p9"/>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7" name="Google Shape;2697;p9"/>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8" name="Google Shape;2698;p9"/>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9" name="Google Shape;2699;p9"/>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0" name="Google Shape;2700;p9"/>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1" name="Google Shape;2701;p9"/>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2" name="Google Shape;2702;p9"/>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3" name="Google Shape;2703;p9"/>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4" name="Google Shape;2704;p9"/>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5" name="Google Shape;2705;p9"/>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6" name="Google Shape;2706;p9"/>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7" name="Google Shape;2707;p9"/>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8" name="Google Shape;2708;p9"/>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9" name="Google Shape;2709;p9"/>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0" name="Google Shape;2710;p9"/>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1" name="Google Shape;2711;p9"/>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2" name="Google Shape;2712;p9"/>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3" name="Google Shape;2713;p9"/>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4" name="Google Shape;2714;p9"/>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5" name="Google Shape;2715;p9"/>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6" name="Google Shape;2716;p9"/>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7" name="Google Shape;2717;p9"/>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8" name="Google Shape;2718;p9"/>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9" name="Google Shape;2719;p9"/>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0" name="Google Shape;2720;p9"/>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1" name="Google Shape;2721;p9"/>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2" name="Google Shape;2722;p9"/>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3" name="Google Shape;2723;p9"/>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4" name="Google Shape;2724;p9"/>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5" name="Google Shape;2725;p9"/>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6" name="Google Shape;2726;p9"/>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7" name="Google Shape;2727;p9"/>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8" name="Google Shape;2728;p9"/>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9" name="Google Shape;2729;p9"/>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0" name="Google Shape;2730;p9"/>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1" name="Google Shape;2731;p9"/>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2" name="Google Shape;2732;p9"/>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3" name="Google Shape;2733;p9"/>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4" name="Google Shape;2734;p9"/>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5" name="Google Shape;2735;p9"/>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6" name="Google Shape;2736;p9"/>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7" name="Google Shape;2737;p9"/>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0" name="Google Shape;2740;p9"/>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1" name="Google Shape;2741;p9"/>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2" name="Google Shape;2742;p9"/>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3" name="Google Shape;2743;p9"/>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4" name="Google Shape;2744;p9"/>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5" name="Google Shape;2745;p9"/>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6" name="Google Shape;2746;p9"/>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7" name="Google Shape;2747;p9"/>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8" name="Google Shape;2748;p9"/>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49" name="Google Shape;2749;p9"/>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0" name="Google Shape;2750;p9"/>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1" name="Google Shape;2751;p9"/>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2" name="Google Shape;2752;p9"/>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3" name="Google Shape;2753;p9"/>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4" name="Google Shape;2754;p9"/>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5" name="Google Shape;2755;p9"/>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6" name="Google Shape;2756;p9"/>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7" name="Google Shape;2757;p9"/>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8" name="Google Shape;2758;p9"/>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59" name="Google Shape;2759;p9"/>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0" name="Google Shape;2760;p9"/>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1" name="Google Shape;2761;p9"/>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2" name="Google Shape;2762;p9"/>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3" name="Google Shape;2763;p9"/>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4" name="Google Shape;2764;p9"/>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5" name="Google Shape;2765;p9"/>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6" name="Google Shape;2766;p9"/>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7" name="Google Shape;2767;p9"/>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8" name="Google Shape;2768;p9"/>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69" name="Google Shape;2769;p9"/>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0" name="Google Shape;2770;p9"/>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1" name="Google Shape;2771;p9"/>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2" name="Google Shape;2772;p9"/>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3" name="Google Shape;2773;p9"/>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4" name="Google Shape;2774;p9"/>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5" name="Google Shape;2775;p9"/>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6" name="Google Shape;2776;p9"/>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7" name="Google Shape;2777;p9"/>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8" name="Google Shape;2778;p9"/>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79" name="Google Shape;2779;p9"/>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0" name="Google Shape;2780;p9"/>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1" name="Google Shape;2781;p9"/>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2" name="Google Shape;2782;p9"/>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3" name="Google Shape;2783;p9"/>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4" name="Google Shape;2784;p9"/>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5" name="Google Shape;2785;p9"/>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6" name="Google Shape;2786;p9"/>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7" name="Google Shape;2787;p9"/>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8" name="Google Shape;2788;p9"/>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89" name="Google Shape;2789;p9"/>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0" name="Google Shape;2790;p9"/>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1" name="Google Shape;2791;p9"/>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2" name="Google Shape;2792;p9"/>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3" name="Google Shape;2793;p9"/>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4" name="Google Shape;2794;p9"/>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5" name="Google Shape;2795;p9"/>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6" name="Google Shape;2796;p9"/>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7" name="Google Shape;2797;p9"/>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8" name="Google Shape;2798;p9"/>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799" name="Google Shape;2799;p9"/>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2800" name="Google Shape;2800;p9"/>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3" name="Google Shape;2803;p9"/>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4" name="Google Shape;2804;p9"/>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5" name="Google Shape;2805;p9"/>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6" name="Google Shape;2806;p9"/>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7" name="Google Shape;2807;p9"/>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8" name="Google Shape;2808;p9"/>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09" name="Google Shape;2809;p9"/>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0" name="Google Shape;2810;p9"/>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1" name="Google Shape;2811;p9"/>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2" name="Google Shape;2812;p9"/>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3" name="Google Shape;2813;p9"/>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4" name="Google Shape;2814;p9"/>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5" name="Google Shape;2815;p9"/>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6" name="Google Shape;2816;p9"/>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7" name="Google Shape;2817;p9"/>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8" name="Google Shape;2818;p9"/>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19" name="Google Shape;2819;p9"/>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0" name="Google Shape;2820;p9"/>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1" name="Google Shape;2821;p9"/>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2" name="Google Shape;2822;p9"/>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3" name="Google Shape;2823;p9"/>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4" name="Google Shape;2824;p9"/>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5" name="Google Shape;2825;p9"/>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6" name="Google Shape;2826;p9"/>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7" name="Google Shape;2827;p9"/>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8" name="Google Shape;2828;p9"/>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29" name="Google Shape;2829;p9"/>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0" name="Google Shape;2830;p9"/>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1" name="Google Shape;2831;p9"/>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2" name="Google Shape;2832;p9"/>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3" name="Google Shape;2833;p9"/>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4" name="Google Shape;2834;p9"/>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5" name="Google Shape;2835;p9"/>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6" name="Google Shape;2836;p9"/>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7" name="Google Shape;2837;p9"/>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8" name="Google Shape;2838;p9"/>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39" name="Google Shape;2839;p9"/>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0" name="Google Shape;2840;p9"/>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1" name="Google Shape;2841;p9"/>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2" name="Google Shape;2842;p9"/>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3" name="Google Shape;2843;p9"/>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4" name="Google Shape;2844;p9"/>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5" name="Google Shape;2845;p9"/>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6" name="Google Shape;2846;p9"/>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7" name="Google Shape;2847;p9"/>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8" name="Google Shape;2848;p9"/>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49" name="Google Shape;2849;p9"/>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0" name="Google Shape;2850;p9"/>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1" name="Google Shape;2851;p9"/>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2" name="Google Shape;2852;p9"/>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3" name="Google Shape;2853;p9"/>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4" name="Google Shape;2854;p9"/>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5" name="Google Shape;2855;p9"/>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6" name="Google Shape;2856;p9"/>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7" name="Google Shape;2857;p9"/>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8" name="Google Shape;2858;p9"/>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59" name="Google Shape;2859;p9"/>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0" name="Google Shape;2860;p9"/>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1" name="Google Shape;2861;p9"/>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2" name="Google Shape;2862;p9"/>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3" name="Google Shape;2863;p9"/>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4" name="Google Shape;2864;p9"/>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5" name="Google Shape;2865;p9"/>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6" name="Google Shape;2866;p9"/>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7" name="Google Shape;2867;p9"/>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8" name="Google Shape;2868;p9"/>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69" name="Google Shape;2869;p9"/>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0" name="Google Shape;2870;p9"/>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1" name="Google Shape;2871;p9"/>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2" name="Google Shape;2872;p9"/>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3" name="Google Shape;2873;p9"/>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4" name="Google Shape;2874;p9"/>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5" name="Google Shape;2875;p9"/>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6" name="Google Shape;2876;p9"/>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7" name="Google Shape;2877;p9"/>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8" name="Google Shape;2878;p9"/>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79" name="Google Shape;2879;p9"/>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0" name="Google Shape;2880;p9"/>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1" name="Google Shape;2881;p9"/>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2" name="Google Shape;2882;p9"/>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3" name="Google Shape;2883;p9"/>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4" name="Google Shape;2884;p9"/>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5" name="Google Shape;2885;p9"/>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6" name="Google Shape;2886;p9"/>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7" name="Google Shape;2887;p9"/>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8" name="Google Shape;2888;p9"/>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89" name="Google Shape;2889;p9"/>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0" name="Google Shape;2890;p9"/>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1" name="Google Shape;2891;p9"/>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2" name="Google Shape;2892;p9"/>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3" name="Google Shape;2893;p9"/>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4" name="Google Shape;2894;p9"/>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5" name="Google Shape;2895;p9"/>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6" name="Google Shape;2896;p9"/>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7" name="Google Shape;2897;p9"/>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8" name="Google Shape;2898;p9"/>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99" name="Google Shape;2899;p9"/>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00" name="Google Shape;2900;p9"/>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01" name="Google Shape;2901;p9"/>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02" name="Google Shape;2902;p9"/>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05" name="Google Shape;2905;p9"/>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06" name="Google Shape;2906;p9"/>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07" name="Google Shape;2907;p9"/>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08" name="Google Shape;2908;p9"/>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09" name="Google Shape;2909;p9"/>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0" name="Google Shape;2910;p9"/>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1" name="Google Shape;2911;p9"/>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2" name="Google Shape;2912;p9"/>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3" name="Google Shape;2913;p9"/>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4" name="Google Shape;2914;p9"/>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5" name="Google Shape;2915;p9"/>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6" name="Google Shape;2916;p9"/>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7" name="Google Shape;2917;p9"/>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8" name="Google Shape;2918;p9"/>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19" name="Google Shape;2919;p9"/>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0" name="Google Shape;2920;p9"/>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1" name="Google Shape;2921;p9"/>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2" name="Google Shape;2922;p9"/>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3" name="Google Shape;2923;p9"/>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4" name="Google Shape;2924;p9"/>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5" name="Google Shape;2925;p9"/>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6" name="Google Shape;2926;p9"/>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7" name="Google Shape;2927;p9"/>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8" name="Google Shape;2928;p9"/>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29" name="Google Shape;2929;p9"/>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0" name="Google Shape;2930;p9"/>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1" name="Google Shape;2931;p9"/>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2" name="Google Shape;2932;p9"/>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3" name="Google Shape;2933;p9"/>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4" name="Google Shape;2934;p9"/>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5" name="Google Shape;2935;p9"/>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6" name="Google Shape;2936;p9"/>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7" name="Google Shape;2937;p9"/>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8" name="Google Shape;2938;p9"/>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39" name="Google Shape;2939;p9"/>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0" name="Google Shape;2940;p9"/>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1" name="Google Shape;2941;p9"/>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2" name="Google Shape;2942;p9"/>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3" name="Google Shape;2943;p9"/>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4" name="Google Shape;2944;p9"/>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5" name="Google Shape;2945;p9"/>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6" name="Google Shape;2946;p9"/>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7" name="Google Shape;2947;p9"/>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8" name="Google Shape;2948;p9"/>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49" name="Google Shape;2949;p9"/>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50" name="Google Shape;2950;p9"/>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51" name="Google Shape;2951;p9"/>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52" name="Google Shape;2952;p9"/>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953" name="Google Shape;2953;p9"/>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735617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B87A1"/>
                </a:solidFill>
              </a:rPr>
              <a:pPr/>
              <a:t>‹Nº›</a:t>
            </a:fld>
            <a:endParaRPr>
              <a:solidFill>
                <a:srgbClr val="0B87A1"/>
              </a:solidFill>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92344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00000000-1234-1234-1234-123412341234}" type="slidenum">
              <a:rPr lang="en">
                <a:solidFill>
                  <a:srgbClr val="80BFB7"/>
                </a:solidFill>
              </a:rPr>
              <a:pPr/>
              <a:t>‹Nº›</a:t>
            </a:fld>
            <a:endParaRPr>
              <a:solidFill>
                <a:srgbClr val="80BFB7"/>
              </a:solidFill>
            </a:endParaRPr>
          </a:p>
        </p:txBody>
      </p:sp>
    </p:spTree>
    <p:extLst>
      <p:ext uri="{BB962C8B-B14F-4D97-AF65-F5344CB8AC3E}">
        <p14:creationId xmlns:p14="http://schemas.microsoft.com/office/powerpoint/2010/main" val="2977196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‹Nº›</a:t>
            </a:fld>
            <a:endParaRPr/>
          </a:p>
        </p:txBody>
      </p:sp>
    </p:spTree>
    <p:extLst>
      <p:ext uri="{BB962C8B-B14F-4D97-AF65-F5344CB8AC3E}">
        <p14:creationId xmlns:p14="http://schemas.microsoft.com/office/powerpoint/2010/main" val="385626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‹Nº›</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43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86683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93868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346786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855519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407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fld id="{00000000-1234-1234-1234-123412341234}" type="slidenum">
              <a:rPr lang="en">
                <a:solidFill>
                  <a:srgbClr val="0B87A1"/>
                </a:solidFill>
              </a:rPr>
              <a:pPr/>
              <a:t>‹Nº›</a:t>
            </a:fld>
            <a:endParaRPr>
              <a:solidFill>
                <a:srgbClr val="0B87A1"/>
              </a:solidFill>
            </a:endParaRPr>
          </a:p>
        </p:txBody>
      </p:sp>
    </p:spTree>
    <p:extLst>
      <p:ext uri="{BB962C8B-B14F-4D97-AF65-F5344CB8AC3E}">
        <p14:creationId xmlns:p14="http://schemas.microsoft.com/office/powerpoint/2010/main" val="105540280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horzBrick">
          <a:fgClr>
            <a:schemeClr val="tx2"/>
          </a:fgClr>
          <a:bgClr>
            <a:schemeClr val="bg1"/>
          </a:bgClr>
        </a:pattFill>
        <a:effectLst/>
      </p:bgPr>
    </p:bg>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205197" y="203655"/>
            <a:ext cx="6313097" cy="824151"/>
          </a:xfrm>
          <a:prstGeom prst="rect">
            <a:avLst/>
          </a:prstGeom>
        </p:spPr>
        <p:txBody>
          <a:bodyPr spcFirstLastPara="1" wrap="square" lIns="91425" tIns="91425" rIns="91425" bIns="91425" anchor="t" anchorCtr="0">
            <a:noAutofit/>
          </a:bodyPr>
          <a:lstStyle/>
          <a:p>
            <a:pPr algn="ctr"/>
            <a:r>
              <a:rPr lang="es-EC" sz="2400" b="1" dirty="0" smtClean="0">
                <a:solidFill>
                  <a:schemeClr val="accent6"/>
                </a:solidFill>
                <a:latin typeface="Cooper Black" panose="0208090404030B020404" pitchFamily="18" charset="0"/>
              </a:rPr>
              <a:t>Proyecto técnico previo a la obtención del título de:</a:t>
            </a:r>
            <a:r>
              <a:rPr lang="es-US" sz="2400" dirty="0">
                <a:solidFill>
                  <a:schemeClr val="accent6"/>
                </a:solidFill>
                <a:effectLst>
                  <a:outerShdw blurRad="38100" dist="38100" dir="2700000" algn="tl">
                    <a:srgbClr val="000000">
                      <a:alpha val="43137"/>
                    </a:srgbClr>
                  </a:outerShdw>
                </a:effectLst>
                <a:latin typeface="Cooper Black" panose="0208090404030B020404" pitchFamily="18" charset="0"/>
              </a:rPr>
              <a:t/>
            </a:r>
            <a:br>
              <a:rPr lang="es-US" sz="2400" dirty="0">
                <a:solidFill>
                  <a:schemeClr val="accent6"/>
                </a:solidFill>
                <a:effectLst>
                  <a:outerShdw blurRad="38100" dist="38100" dir="2700000" algn="tl">
                    <a:srgbClr val="000000">
                      <a:alpha val="43137"/>
                    </a:srgbClr>
                  </a:outerShdw>
                </a:effectLst>
                <a:latin typeface="Cooper Black" panose="0208090404030B020404" pitchFamily="18" charset="0"/>
              </a:rPr>
            </a:br>
            <a:r>
              <a:rPr lang="es-US" sz="2400" b="1" dirty="0">
                <a:solidFill>
                  <a:schemeClr val="accent6"/>
                </a:solidFill>
                <a:effectLst>
                  <a:outerShdw blurRad="38100" dist="38100" dir="2700000" algn="tl">
                    <a:srgbClr val="000000">
                      <a:alpha val="43137"/>
                    </a:srgbClr>
                  </a:outerShdw>
                </a:effectLst>
                <a:latin typeface="Britannic Bold" panose="020B0903060703020204" pitchFamily="34" charset="0"/>
              </a:rPr>
              <a:t>TECNÓLOGO</a:t>
            </a:r>
            <a:r>
              <a:rPr lang="es-EC" sz="2400" b="1" dirty="0">
                <a:solidFill>
                  <a:schemeClr val="accent6"/>
                </a:solidFill>
                <a:effectLst>
                  <a:outerShdw blurRad="38100" dist="38100" dir="2700000" algn="tl">
                    <a:srgbClr val="000000">
                      <a:alpha val="43137"/>
                    </a:srgbClr>
                  </a:outerShdw>
                </a:effectLst>
                <a:latin typeface="Britannic Bold" panose="020B0903060703020204" pitchFamily="34" charset="0"/>
              </a:rPr>
              <a:t> EN DESARROLLO DE SOFTWARE</a:t>
            </a:r>
            <a:r>
              <a:rPr lang="es-US" sz="2400" dirty="0">
                <a:solidFill>
                  <a:schemeClr val="accent6"/>
                </a:solidFill>
                <a:effectLst>
                  <a:outerShdw blurRad="38100" dist="38100" dir="2700000" algn="tl">
                    <a:srgbClr val="000000">
                      <a:alpha val="43137"/>
                    </a:srgbClr>
                  </a:outerShdw>
                </a:effectLst>
                <a:latin typeface="+mj-lt"/>
              </a:rPr>
              <a:t/>
            </a:r>
            <a:br>
              <a:rPr lang="es-US" sz="2400" dirty="0">
                <a:solidFill>
                  <a:schemeClr val="accent6"/>
                </a:solidFill>
                <a:effectLst>
                  <a:outerShdw blurRad="38100" dist="38100" dir="2700000" algn="tl">
                    <a:srgbClr val="000000">
                      <a:alpha val="43137"/>
                    </a:srgbClr>
                  </a:outerShdw>
                </a:effectLst>
                <a:latin typeface="+mj-lt"/>
              </a:rPr>
            </a:br>
            <a:endParaRPr sz="2400" dirty="0">
              <a:solidFill>
                <a:schemeClr val="accent6"/>
              </a:solidFill>
              <a:effectLst>
                <a:outerShdw blurRad="38100" dist="38100" dir="2700000" algn="tl">
                  <a:srgbClr val="000000">
                    <a:alpha val="43137"/>
                  </a:srgbClr>
                </a:outerShdw>
              </a:effectLst>
              <a:latin typeface="+mj-lt"/>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532" y="2627655"/>
            <a:ext cx="2420848" cy="2420848"/>
          </a:xfrm>
          <a:prstGeom prst="ellipse">
            <a:avLst/>
          </a:prstGeom>
          <a:ln>
            <a:noFill/>
          </a:ln>
          <a:effectLst>
            <a:softEdge rad="112500"/>
          </a:effectLst>
        </p:spPr>
      </p:pic>
      <p:sp>
        <p:nvSpPr>
          <p:cNvPr id="4" name="Google Shape;3836;p13"/>
          <p:cNvSpPr txBox="1">
            <a:spLocks/>
          </p:cNvSpPr>
          <p:nvPr/>
        </p:nvSpPr>
        <p:spPr>
          <a:xfrm>
            <a:off x="534256" y="1803504"/>
            <a:ext cx="5984039" cy="824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algn="ctr"/>
            <a:endParaRPr lang="es-US" sz="2400" dirty="0"/>
          </a:p>
        </p:txBody>
      </p:sp>
      <p:sp>
        <p:nvSpPr>
          <p:cNvPr id="5" name="Google Shape;3836;p13"/>
          <p:cNvSpPr txBox="1">
            <a:spLocks/>
          </p:cNvSpPr>
          <p:nvPr/>
        </p:nvSpPr>
        <p:spPr>
          <a:xfrm>
            <a:off x="413019" y="1502283"/>
            <a:ext cx="5866544" cy="1696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algn="ctr"/>
            <a:r>
              <a:rPr lang="es-EC" sz="2000" b="1" dirty="0" smtClean="0">
                <a:solidFill>
                  <a:schemeClr val="accent6"/>
                </a:solidFill>
                <a:latin typeface="Cooper Black" panose="0208090404030B020404" pitchFamily="18" charset="0"/>
              </a:rPr>
              <a:t>Tema:</a:t>
            </a:r>
            <a:endParaRPr lang="es-US" sz="2000" dirty="0" smtClean="0">
              <a:solidFill>
                <a:schemeClr val="accent6"/>
              </a:solidFill>
              <a:latin typeface="Cooper Black" panose="0208090404030B020404" pitchFamily="18" charset="0"/>
            </a:endParaRPr>
          </a:p>
          <a:p>
            <a:pPr algn="ctr"/>
            <a:r>
              <a:rPr lang="es-EC" sz="2400" b="1" dirty="0" smtClean="0">
                <a:solidFill>
                  <a:schemeClr val="accent6"/>
                </a:solidFill>
                <a:effectLst>
                  <a:outerShdw blurRad="38100" dist="38100" dir="2700000" algn="tl">
                    <a:srgbClr val="000000">
                      <a:alpha val="43137"/>
                    </a:srgbClr>
                  </a:outerShdw>
                </a:effectLst>
                <a:latin typeface="Britannic Bold" panose="020B0903060703020204" pitchFamily="34" charset="0"/>
              </a:rPr>
              <a:t>“</a:t>
            </a:r>
            <a:r>
              <a:rPr lang="es-EC" sz="2400" b="1" dirty="0">
                <a:solidFill>
                  <a:schemeClr val="accent6"/>
                </a:solidFill>
                <a:effectLst>
                  <a:outerShdw blurRad="38100" dist="38100" dir="2700000" algn="tl">
                    <a:srgbClr val="000000">
                      <a:alpha val="43137"/>
                    </a:srgbClr>
                  </a:outerShdw>
                </a:effectLst>
                <a:latin typeface="Britannic Bold" panose="020B0903060703020204" pitchFamily="34" charset="0"/>
              </a:rPr>
              <a:t>AUTOMATIZACIÓN DEL PROCESO DE VENTA PARA LA COMPAÑÍA DE BEBIDAS EL GUANABANAZO, A TRAVÉS DE UN SISTEMA WEB”</a:t>
            </a:r>
            <a:endParaRPr lang="es-US" sz="2400" dirty="0">
              <a:solidFill>
                <a:schemeClr val="accent6"/>
              </a:solidFill>
              <a:effectLst>
                <a:outerShdw blurRad="38100" dist="38100" dir="2700000" algn="tl">
                  <a:srgbClr val="000000">
                    <a:alpha val="43137"/>
                  </a:srgbClr>
                </a:outerShdw>
              </a:effectLst>
              <a:latin typeface="Britannic Bold" panose="020B0903060703020204" pitchFamily="34" charset="0"/>
            </a:endParaRPr>
          </a:p>
        </p:txBody>
      </p:sp>
      <p:sp>
        <p:nvSpPr>
          <p:cNvPr id="7" name="Google Shape;3836;p13"/>
          <p:cNvSpPr txBox="1">
            <a:spLocks/>
          </p:cNvSpPr>
          <p:nvPr/>
        </p:nvSpPr>
        <p:spPr>
          <a:xfrm>
            <a:off x="534255" y="3354901"/>
            <a:ext cx="5984039" cy="15404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2"/>
              </a:buClr>
              <a:buSzPts val="6000"/>
              <a:buFont typeface="Dosis ExtraLight"/>
              <a:buNone/>
              <a:defRPr sz="6000" b="0" i="0" u="none" strike="noStrike" cap="none">
                <a:solidFill>
                  <a:schemeClr val="accent2"/>
                </a:solidFill>
                <a:latin typeface="Dosis ExtraLight"/>
                <a:ea typeface="Dosis ExtraLight"/>
                <a:cs typeface="Dosis ExtraLight"/>
                <a:sym typeface="Dosis ExtraLight"/>
              </a:defRPr>
            </a:lvl9pPr>
          </a:lstStyle>
          <a:p>
            <a:pPr algn="ctr">
              <a:buSzPct val="120000"/>
            </a:pPr>
            <a:r>
              <a:rPr lang="es-EC" sz="2000" b="1" dirty="0" smtClean="0">
                <a:solidFill>
                  <a:schemeClr val="accent6"/>
                </a:solidFill>
                <a:latin typeface="Cooper Black" panose="0208090404030B020404" pitchFamily="18" charset="0"/>
              </a:rPr>
              <a:t>Autores</a:t>
            </a:r>
            <a:r>
              <a:rPr lang="es-EC" sz="2000" b="1" dirty="0" smtClean="0">
                <a:solidFill>
                  <a:schemeClr val="accent6"/>
                </a:solidFill>
              </a:rPr>
              <a:t>:</a:t>
            </a:r>
            <a:endParaRPr lang="es-US" sz="2000" dirty="0" smtClean="0">
              <a:solidFill>
                <a:schemeClr val="accent6"/>
              </a:solidFill>
            </a:endParaRPr>
          </a:p>
          <a:p>
            <a:pPr marL="342900" lvl="0" indent="-342900" algn="just">
              <a:buClr>
                <a:srgbClr val="FF0000"/>
              </a:buClr>
              <a:buSzPct val="120000"/>
              <a:buFont typeface="Wingdings" panose="05000000000000000000" pitchFamily="2" charset="2"/>
              <a:buChar char="è"/>
            </a:pPr>
            <a:r>
              <a:rPr lang="es-EC" sz="2400" b="1" dirty="0" smtClean="0">
                <a:solidFill>
                  <a:schemeClr val="accent6"/>
                </a:solidFill>
                <a:latin typeface="Britannic Bold" panose="020B0903060703020204" pitchFamily="34" charset="0"/>
              </a:rPr>
              <a:t>CARMEN </a:t>
            </a:r>
            <a:r>
              <a:rPr lang="es-EC" sz="2400" b="1" dirty="0">
                <a:solidFill>
                  <a:schemeClr val="accent6"/>
                </a:solidFill>
                <a:latin typeface="Britannic Bold" panose="020B0903060703020204" pitchFamily="34" charset="0"/>
              </a:rPr>
              <a:t>ELENA VIZUETA QUIJIJE</a:t>
            </a:r>
            <a:endParaRPr lang="es-US" sz="2400" dirty="0">
              <a:solidFill>
                <a:schemeClr val="accent6"/>
              </a:solidFill>
              <a:latin typeface="Britannic Bold" panose="020B0903060703020204" pitchFamily="34" charset="0"/>
            </a:endParaRPr>
          </a:p>
          <a:p>
            <a:pPr marL="342900" lvl="0" indent="-342900" algn="just">
              <a:buClr>
                <a:srgbClr val="FF0000"/>
              </a:buClr>
              <a:buSzPct val="120000"/>
              <a:buFont typeface="Wingdings" panose="05000000000000000000" pitchFamily="2" charset="2"/>
              <a:buChar char="è"/>
            </a:pPr>
            <a:r>
              <a:rPr lang="es-EC" sz="2400" b="1" dirty="0">
                <a:solidFill>
                  <a:schemeClr val="accent6"/>
                </a:solidFill>
                <a:latin typeface="Britannic Bold" panose="020B0903060703020204" pitchFamily="34" charset="0"/>
              </a:rPr>
              <a:t>JOSÉ MIGUEL ZÚÑIGA LEÓN</a:t>
            </a:r>
            <a:endParaRPr lang="es-US" sz="2400" dirty="0">
              <a:solidFill>
                <a:schemeClr val="accent6"/>
              </a:solidFill>
              <a:latin typeface="Britannic Bold" panose="020B0903060703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228600" y="884466"/>
            <a:ext cx="4865135" cy="281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s-US" sz="1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tillium Web Light"/>
                <a:sym typeface="Titillium Web Light"/>
              </a:rPr>
              <a:t>Automatización </a:t>
            </a:r>
            <a:r>
              <a:rPr kumimoji="0" lang="es-US" sz="1400" b="1" i="0" u="none" strike="noStrike" kern="0" cap="none" spc="0" normalizeH="0" baseline="0" noProof="0" dirty="0">
                <a:ln>
                  <a:noFill/>
                </a:ln>
                <a:solidFill>
                  <a:srgbClr val="002060"/>
                </a:solidFill>
                <a:effectLst>
                  <a:outerShdw blurRad="38100" dist="38100" dir="2700000" algn="tl">
                    <a:srgbClr val="000000">
                      <a:alpha val="43137"/>
                    </a:srgbClr>
                  </a:outerShdw>
                </a:effectLst>
                <a:uLnTx/>
                <a:uFillTx/>
                <a:latin typeface="Titillium Web Light"/>
                <a:sym typeface="Titillium Web Light"/>
              </a:rPr>
              <a:t>de los </a:t>
            </a:r>
            <a:r>
              <a:rPr kumimoji="0" lang="es-US" sz="1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tillium Web Light"/>
                <a:sym typeface="Titillium Web Light"/>
              </a:rPr>
              <a:t>procesos</a:t>
            </a: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1" i="0" u="none" strike="noStrike" kern="0" cap="none" spc="0" normalizeH="0" baseline="0" noProof="0" dirty="0">
              <a:ln>
                <a:noFill/>
              </a:ln>
              <a:solidFill>
                <a:srgbClr val="003B55"/>
              </a:solidFill>
              <a:effectLst/>
              <a:uLnTx/>
              <a:uFillTx/>
              <a:latin typeface="Titillium Web Light"/>
              <a:sym typeface="Titillium Web Light"/>
            </a:endParaRPr>
          </a:p>
          <a:p>
            <a:pPr marL="76200" marR="0" lvl="0" indent="0" algn="just"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s-US" sz="1400" b="1" i="1" u="none" strike="noStrike" kern="0" cap="none" spc="0" normalizeH="0" baseline="0" noProof="0" dirty="0">
                <a:ln>
                  <a:noFill/>
                </a:ln>
                <a:solidFill>
                  <a:srgbClr val="002060"/>
                </a:solidFill>
                <a:effectLst/>
                <a:uLnTx/>
                <a:uFillTx/>
                <a:latin typeface="Arial Narrow" panose="020B0606020202030204" pitchFamily="34" charset="0"/>
                <a:sym typeface="Titillium Web Light"/>
              </a:rPr>
              <a:t>Hoy en día la automatización de los procesos es fundamental en todas aquellas organizaciones que desean aumentar su productividad, dado que simplifica las operaciones permitiendo que gerentes y directivos puedan enfocar más tiempo y esfuerzo de sus equipos en otras actividades más estratégicas, que le reportarán mayores beneficios a la empresa.  </a:t>
            </a:r>
            <a:r>
              <a:rPr kumimoji="0" lang="es-US" sz="1400" b="1" i="1" u="none" strike="noStrike" kern="0" cap="none" spc="0" normalizeH="0" baseline="0" noProof="0" dirty="0" smtClean="0">
                <a:ln>
                  <a:noFill/>
                </a:ln>
                <a:solidFill>
                  <a:srgbClr val="002060"/>
                </a:solidFill>
                <a:effectLst/>
                <a:uLnTx/>
                <a:uFillTx/>
                <a:latin typeface="Arial Narrow" panose="020B0606020202030204" pitchFamily="34" charset="0"/>
                <a:sym typeface="Titillium Web Light"/>
              </a:rPr>
              <a:t>Raúl </a:t>
            </a:r>
            <a:r>
              <a:rPr kumimoji="0" lang="es-US" sz="1400" b="1" i="1" u="none" strike="noStrike" kern="0" cap="none" spc="0" normalizeH="0" baseline="0" noProof="0" dirty="0">
                <a:ln>
                  <a:noFill/>
                </a:ln>
                <a:solidFill>
                  <a:srgbClr val="002060"/>
                </a:solidFill>
                <a:effectLst/>
                <a:uLnTx/>
                <a:uFillTx/>
                <a:latin typeface="Arial Narrow" panose="020B0606020202030204" pitchFamily="34" charset="0"/>
                <a:sym typeface="Titillium Web Light"/>
              </a:rPr>
              <a:t>(2019).</a:t>
            </a: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a:p>
            <a:pPr marL="76200" marR="0" lvl="0" indent="0" algn="l"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s-US" sz="1400" b="1" i="0" u="none" strike="noStrike" kern="0" cap="none" spc="0" normalizeH="0" baseline="0" noProof="0" dirty="0" smtClean="0">
                <a:ln>
                  <a:noFill/>
                </a:ln>
                <a:solidFill>
                  <a:srgbClr val="002060"/>
                </a:solidFill>
                <a:effectLst/>
                <a:uLnTx/>
                <a:uFillTx/>
                <a:latin typeface="Arial Narrow" panose="020B0606020202030204" pitchFamily="34" charset="0"/>
                <a:sym typeface="Titillium Web Light"/>
              </a:rPr>
              <a:t>Automatizar </a:t>
            </a:r>
            <a:r>
              <a:rPr kumimoji="0" lang="es-US" sz="1400" b="1" i="0" u="none" strike="noStrike" kern="0" cap="none" spc="0" normalizeH="0" baseline="0" noProof="0" dirty="0">
                <a:ln>
                  <a:noFill/>
                </a:ln>
                <a:solidFill>
                  <a:srgbClr val="002060"/>
                </a:solidFill>
                <a:effectLst/>
                <a:uLnTx/>
                <a:uFillTx/>
                <a:latin typeface="Arial Narrow" panose="020B0606020202030204" pitchFamily="34" charset="0"/>
                <a:sym typeface="Titillium Web Light"/>
              </a:rPr>
              <a:t>los procesos de una empresa permite:</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r>
              <a:rPr kumimoji="0" lang="es-US" sz="1400" b="0" i="0" u="none" strike="noStrike" kern="0" cap="none" spc="0" normalizeH="0" baseline="0" noProof="0" dirty="0">
                <a:ln>
                  <a:noFill/>
                </a:ln>
                <a:solidFill>
                  <a:srgbClr val="002060"/>
                </a:solidFill>
                <a:effectLst/>
                <a:uLnTx/>
                <a:uFillTx/>
                <a:latin typeface="Arial Narrow" panose="020B0606020202030204" pitchFamily="34" charset="0"/>
                <a:sym typeface="Titillium Web Light"/>
              </a:rPr>
              <a:t>	</a:t>
            </a:r>
            <a:r>
              <a:rPr kumimoji="0" lang="es-US" sz="1400" strike="noStrike" kern="0" cap="none" spc="0" normalizeH="0" baseline="0" noProof="0" dirty="0">
                <a:ln>
                  <a:noFill/>
                </a:ln>
                <a:solidFill>
                  <a:srgbClr val="002060"/>
                </a:solidFill>
                <a:uLnTx/>
                <a:uFillTx/>
                <a:latin typeface="Stencil" panose="040409050D0802020404" pitchFamily="82" charset="0"/>
                <a:sym typeface="Titillium Web Light"/>
              </a:rPr>
              <a:t>Reducir costos</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r>
              <a:rPr kumimoji="0" lang="es-US" sz="1400" strike="noStrike" kern="0" cap="none" spc="0" normalizeH="0" baseline="0" noProof="0" dirty="0">
                <a:ln>
                  <a:noFill/>
                </a:ln>
                <a:solidFill>
                  <a:srgbClr val="002060"/>
                </a:solidFill>
                <a:uLnTx/>
                <a:uFillTx/>
                <a:latin typeface="Stencil" panose="040409050D0802020404" pitchFamily="82" charset="0"/>
                <a:sym typeface="Titillium Web Light"/>
              </a:rPr>
              <a:t>	Ahorro de tiempo</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r>
              <a:rPr kumimoji="0" lang="es-US" sz="1400" strike="noStrike" kern="0" cap="none" spc="0" normalizeH="0" baseline="0" noProof="0" dirty="0">
                <a:ln>
                  <a:noFill/>
                </a:ln>
                <a:solidFill>
                  <a:srgbClr val="002060"/>
                </a:solidFill>
                <a:uLnTx/>
                <a:uFillTx/>
                <a:latin typeface="Stencil" panose="040409050D0802020404" pitchFamily="82" charset="0"/>
                <a:sym typeface="Titillium Web Light"/>
              </a:rPr>
              <a:t>	Resultados siempre actualizados</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r>
              <a:rPr kumimoji="0" lang="es-US" sz="1400" strike="noStrike" kern="0" cap="none" spc="0" normalizeH="0" baseline="0" noProof="0" dirty="0">
                <a:ln>
                  <a:noFill/>
                </a:ln>
                <a:solidFill>
                  <a:srgbClr val="002060"/>
                </a:solidFill>
                <a:uLnTx/>
                <a:uFillTx/>
                <a:latin typeface="Stencil" panose="040409050D0802020404" pitchFamily="82" charset="0"/>
                <a:sym typeface="Titillium Web Light"/>
              </a:rPr>
              <a:t>	Mejora del control de operaciones</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r>
              <a:rPr kumimoji="0" lang="es-US" sz="1400" strike="noStrike" kern="0" cap="none" spc="0" normalizeH="0" baseline="0" noProof="0" dirty="0">
                <a:ln>
                  <a:noFill/>
                </a:ln>
                <a:solidFill>
                  <a:srgbClr val="002060"/>
                </a:solidFill>
                <a:uLnTx/>
                <a:uFillTx/>
                <a:latin typeface="Stencil" panose="040409050D0802020404" pitchFamily="82" charset="0"/>
                <a:sym typeface="Titillium Web Light"/>
              </a:rPr>
              <a:t>	Mejora la comunicación</a:t>
            </a:r>
          </a:p>
          <a:p>
            <a:pPr marL="457200" marR="0" lvl="0" indent="-381000" algn="just" defTabSz="914400" rtl="0" eaLnBrk="1" fontAlgn="auto" latinLnBrk="0" hangingPunct="1">
              <a:lnSpc>
                <a:spcPct val="100000"/>
              </a:lnSpc>
              <a:spcBef>
                <a:spcPts val="600"/>
              </a:spcBef>
              <a:spcAft>
                <a:spcPts val="0"/>
              </a:spcAft>
              <a:buClr>
                <a:srgbClr val="003B55"/>
              </a:buClr>
              <a:buSzPct val="120000"/>
              <a:buFont typeface="Wingdings" panose="05000000000000000000" pitchFamily="2" charset="2"/>
              <a:buChar char="è"/>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p:txBody>
      </p:sp>
      <p:pic>
        <p:nvPicPr>
          <p:cNvPr id="6" name="Imagen 5"/>
          <p:cNvPicPr>
            <a:picLocks noChangeAspect="1"/>
          </p:cNvPicPr>
          <p:nvPr/>
        </p:nvPicPr>
        <p:blipFill>
          <a:blip r:embed="rId2"/>
          <a:stretch>
            <a:fillRect/>
          </a:stretch>
        </p:blipFill>
        <p:spPr>
          <a:xfrm>
            <a:off x="4185688" y="1019873"/>
            <a:ext cx="390178" cy="371888"/>
          </a:xfrm>
          <a:prstGeom prst="rect">
            <a:avLst/>
          </a:prstGeom>
        </p:spPr>
      </p:pic>
      <p:pic>
        <p:nvPicPr>
          <p:cNvPr id="7" name="Imagen 6"/>
          <p:cNvPicPr>
            <a:picLocks noChangeAspect="1"/>
          </p:cNvPicPr>
          <p:nvPr/>
        </p:nvPicPr>
        <p:blipFill>
          <a:blip r:embed="rId2"/>
          <a:stretch>
            <a:fillRect/>
          </a:stretch>
        </p:blipFill>
        <p:spPr>
          <a:xfrm>
            <a:off x="669893" y="1019873"/>
            <a:ext cx="390178" cy="37188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115" y="884466"/>
            <a:ext cx="3256885" cy="4259034"/>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984411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Google Shape;3842;p14"/>
          <p:cNvSpPr txBox="1">
            <a:spLocks/>
          </p:cNvSpPr>
          <p:nvPr/>
        </p:nvSpPr>
        <p:spPr>
          <a:xfrm>
            <a:off x="503434" y="998693"/>
            <a:ext cx="8137132" cy="3493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3B55"/>
                </a:solidFill>
                <a:effectLst>
                  <a:outerShdw blurRad="38100" dist="38100" dir="2700000" algn="tl">
                    <a:srgbClr val="000000">
                      <a:alpha val="43137"/>
                    </a:srgbClr>
                  </a:outerShdw>
                </a:effectLst>
              </a:rPr>
              <a:t>DISEÑO </a:t>
            </a:r>
            <a:r>
              <a:rPr lang="es-US" sz="1400" b="1" dirty="0">
                <a:solidFill>
                  <a:srgbClr val="003B55"/>
                </a:solidFill>
                <a:effectLst>
                  <a:outerShdw blurRad="38100" dist="38100" dir="2700000" algn="tl">
                    <a:srgbClr val="000000">
                      <a:alpha val="43137"/>
                    </a:srgbClr>
                  </a:outerShdw>
                </a:effectLst>
              </a:rPr>
              <a:t>DE LA </a:t>
            </a:r>
            <a:r>
              <a:rPr lang="es-US" sz="1400" b="1" dirty="0" smtClean="0">
                <a:solidFill>
                  <a:srgbClr val="003B55"/>
                </a:solidFill>
                <a:effectLst>
                  <a:outerShdw blurRad="38100" dist="38100" dir="2700000" algn="tl">
                    <a:srgbClr val="000000">
                      <a:alpha val="43137"/>
                    </a:srgbClr>
                  </a:outerShdw>
                </a:effectLst>
              </a:rPr>
              <a:t>INVESTIGACIÓN</a:t>
            </a:r>
            <a:endParaRPr lang="es-US" sz="1400" b="1" dirty="0">
              <a:solidFill>
                <a:srgbClr val="003B55"/>
              </a:solidFill>
              <a:effectLst>
                <a:outerShdw blurRad="38100" dist="38100" dir="2700000" algn="tl">
                  <a:srgbClr val="000000">
                    <a:alpha val="43137"/>
                  </a:srgbClr>
                </a:outerShdw>
              </a:effectLst>
            </a:endParaRPr>
          </a:p>
          <a:p>
            <a:pPr marL="76200" lvl="0" indent="0" algn="just">
              <a:buClr>
                <a:srgbClr val="D3EBD5"/>
              </a:buClr>
              <a:buNone/>
            </a:pPr>
            <a:r>
              <a:rPr lang="es-US" sz="1400" dirty="0">
                <a:solidFill>
                  <a:srgbClr val="003B55"/>
                </a:solidFill>
              </a:rPr>
              <a:t>El diseño de investigación es el conjunto de métodos y procedimientos que se utilizan al recopilar y analizar medidas de las variables especificadas en la investigación del problema de investigación, es el contexto  creado para dar respuestas a las preguntas de investigación. </a:t>
            </a:r>
            <a:endParaRPr lang="es-US" sz="1400" dirty="0" smtClean="0">
              <a:solidFill>
                <a:srgbClr val="003B55"/>
              </a:solidFill>
            </a:endParaRPr>
          </a:p>
          <a:p>
            <a:pPr marL="76200" lvl="0" indent="0" algn="just">
              <a:buClr>
                <a:srgbClr val="D3EBD5"/>
              </a:buClr>
              <a:buNone/>
            </a:pPr>
            <a:endParaRPr lang="es-US" sz="1400" dirty="0">
              <a:solidFill>
                <a:srgbClr val="003B55"/>
              </a:solidFill>
            </a:endParaRPr>
          </a:p>
          <a:p>
            <a:pPr lvl="0" algn="just">
              <a:buClr>
                <a:schemeClr val="tx2">
                  <a:lumMod val="75000"/>
                </a:schemeClr>
              </a:buClr>
              <a:buSzPct val="120000"/>
              <a:buFont typeface="Wingdings" panose="05000000000000000000" pitchFamily="2" charset="2"/>
              <a:buChar char="è"/>
            </a:pPr>
            <a:r>
              <a:rPr lang="es-US" sz="1400" b="1" dirty="0" smtClean="0">
                <a:solidFill>
                  <a:schemeClr val="tx2">
                    <a:lumMod val="75000"/>
                  </a:schemeClr>
                </a:solidFill>
              </a:rPr>
              <a:t>Investigación </a:t>
            </a:r>
            <a:r>
              <a:rPr lang="es-US" sz="1400" b="1" dirty="0">
                <a:solidFill>
                  <a:schemeClr val="tx2">
                    <a:lumMod val="75000"/>
                  </a:schemeClr>
                </a:solidFill>
              </a:rPr>
              <a:t>Cuantitativa: </a:t>
            </a:r>
            <a:r>
              <a:rPr lang="es-US" sz="1400" dirty="0">
                <a:solidFill>
                  <a:schemeClr val="tx2">
                    <a:lumMod val="75000"/>
                  </a:schemeClr>
                </a:solidFill>
              </a:rPr>
              <a:t>Esta modalidad de investigación trata de describir contextualizar o explicar con técnicas estadísticas el objeto de </a:t>
            </a:r>
            <a:r>
              <a:rPr lang="es-US" sz="1400" dirty="0" smtClean="0">
                <a:solidFill>
                  <a:schemeClr val="tx2">
                    <a:lumMod val="75000"/>
                  </a:schemeClr>
                </a:solidFill>
              </a:rPr>
              <a:t>estudio.</a:t>
            </a:r>
          </a:p>
          <a:p>
            <a:pPr lvl="0" algn="just">
              <a:buClr>
                <a:schemeClr val="tx2">
                  <a:lumMod val="75000"/>
                </a:schemeClr>
              </a:buClr>
              <a:buSzPct val="120000"/>
              <a:buFont typeface="Wingdings" panose="05000000000000000000" pitchFamily="2" charset="2"/>
              <a:buChar char="è"/>
            </a:pPr>
            <a:r>
              <a:rPr lang="es-US" sz="1400" b="1" dirty="0" smtClean="0">
                <a:solidFill>
                  <a:schemeClr val="tx2">
                    <a:lumMod val="75000"/>
                  </a:schemeClr>
                </a:solidFill>
              </a:rPr>
              <a:t>Investigación </a:t>
            </a:r>
            <a:r>
              <a:rPr lang="es-US" sz="1400" b="1" dirty="0">
                <a:solidFill>
                  <a:schemeClr val="tx2">
                    <a:lumMod val="75000"/>
                  </a:schemeClr>
                </a:solidFill>
              </a:rPr>
              <a:t>de Campo: </a:t>
            </a:r>
            <a:r>
              <a:rPr lang="es-US" sz="1400" dirty="0">
                <a:solidFill>
                  <a:schemeClr val="tx2">
                    <a:lumMod val="75000"/>
                  </a:schemeClr>
                </a:solidFill>
              </a:rPr>
              <a:t>Una investigación de campo es  recopilar datos nuevos de fuentes primarias para un objetivo específico. Este método es específico para la  de recolección de datos encauzado a comprender, observar e interactuar con las personas en su entorno </a:t>
            </a:r>
            <a:r>
              <a:rPr lang="es-US" sz="1400" dirty="0" smtClean="0">
                <a:solidFill>
                  <a:schemeClr val="tx2">
                    <a:lumMod val="75000"/>
                  </a:schemeClr>
                </a:solidFill>
              </a:rPr>
              <a:t>natural.</a:t>
            </a:r>
          </a:p>
          <a:p>
            <a:pPr lvl="0" algn="just">
              <a:buClr>
                <a:schemeClr val="tx2">
                  <a:lumMod val="75000"/>
                </a:schemeClr>
              </a:buClr>
              <a:buSzPct val="120000"/>
              <a:buFont typeface="Wingdings" panose="05000000000000000000" pitchFamily="2" charset="2"/>
              <a:buChar char="è"/>
            </a:pPr>
            <a:r>
              <a:rPr lang="es-US" sz="1400" b="1" dirty="0" smtClean="0">
                <a:solidFill>
                  <a:schemeClr val="tx2">
                    <a:lumMod val="75000"/>
                  </a:schemeClr>
                </a:solidFill>
              </a:rPr>
              <a:t>Investigación </a:t>
            </a:r>
            <a:r>
              <a:rPr lang="es-US" sz="1400" b="1" dirty="0">
                <a:solidFill>
                  <a:schemeClr val="tx2">
                    <a:lumMod val="75000"/>
                  </a:schemeClr>
                </a:solidFill>
              </a:rPr>
              <a:t>Bibliográfica</a:t>
            </a:r>
            <a:r>
              <a:rPr lang="es-US" sz="1400" dirty="0">
                <a:solidFill>
                  <a:schemeClr val="tx2">
                    <a:lumMod val="75000"/>
                  </a:schemeClr>
                </a:solidFill>
              </a:rPr>
              <a:t>: El tema de investigación bibliográfica o documental se refiere a la revisión del material bibliográfico que se realizará en nuestro proyecto de investigación en el  que incluye la selección de fuentes de </a:t>
            </a:r>
            <a:r>
              <a:rPr lang="es-US" sz="1400" dirty="0" smtClean="0">
                <a:solidFill>
                  <a:schemeClr val="tx2">
                    <a:lumMod val="75000"/>
                  </a:schemeClr>
                </a:solidFill>
              </a:rPr>
              <a:t>información</a:t>
            </a:r>
            <a:r>
              <a:rPr lang="es-US" sz="1400" dirty="0">
                <a:solidFill>
                  <a:schemeClr val="tx2">
                    <a:lumMod val="75000"/>
                  </a:schemeClr>
                </a:solidFill>
              </a:rPr>
              <a:t>.</a:t>
            </a:r>
            <a:endParaRPr lang="es-US" sz="1400" dirty="0">
              <a:solidFill>
                <a:srgbClr val="003B55"/>
              </a:solidFill>
            </a:endParaRPr>
          </a:p>
          <a:p>
            <a:pPr marL="76200" lvl="0" indent="0" algn="ctr">
              <a:buClr>
                <a:srgbClr val="D3EBD5"/>
              </a:buClr>
              <a:buNone/>
            </a:pPr>
            <a:endParaRPr lang="es-US" sz="1400" dirty="0">
              <a:solidFill>
                <a:srgbClr val="003B55"/>
              </a:solidFill>
            </a:endParaRPr>
          </a:p>
        </p:txBody>
      </p:sp>
      <p:grpSp>
        <p:nvGrpSpPr>
          <p:cNvPr id="13" name="Google Shape;4218;p39"/>
          <p:cNvGrpSpPr/>
          <p:nvPr/>
        </p:nvGrpSpPr>
        <p:grpSpPr>
          <a:xfrm>
            <a:off x="2927483" y="998693"/>
            <a:ext cx="346104" cy="353231"/>
            <a:chOff x="3955900" y="2984500"/>
            <a:chExt cx="414000" cy="422525"/>
          </a:xfrm>
        </p:grpSpPr>
        <p:sp>
          <p:nvSpPr>
            <p:cNvPr id="14" name="Google Shape;4219;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5" name="Google Shape;4220;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6" name="Google Shape;4221;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grpSp>
      <p:grpSp>
        <p:nvGrpSpPr>
          <p:cNvPr id="21" name="Google Shape;4218;p39"/>
          <p:cNvGrpSpPr/>
          <p:nvPr/>
        </p:nvGrpSpPr>
        <p:grpSpPr>
          <a:xfrm>
            <a:off x="5914578" y="998693"/>
            <a:ext cx="346104" cy="353231"/>
            <a:chOff x="3955900" y="2984500"/>
            <a:chExt cx="414000" cy="422525"/>
          </a:xfrm>
        </p:grpSpPr>
        <p:sp>
          <p:nvSpPr>
            <p:cNvPr id="22" name="Google Shape;4219;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3" name="Google Shape;4220;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4" name="Google Shape;4221;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003B5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9785258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884466"/>
          </a:xfrm>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Imagen 7"/>
          <p:cNvPicPr>
            <a:picLocks noChangeAspect="1"/>
          </p:cNvPicPr>
          <p:nvPr/>
        </p:nvPicPr>
        <p:blipFill rotWithShape="1">
          <a:blip r:embed="rId2"/>
          <a:srcRect l="29488" t="20759" r="48989" b="22938"/>
          <a:stretch/>
        </p:blipFill>
        <p:spPr>
          <a:xfrm>
            <a:off x="6343576" y="884466"/>
            <a:ext cx="2800424" cy="4259033"/>
          </a:xfrm>
          <a:prstGeom prst="rect">
            <a:avLst/>
          </a:prstGeom>
          <a:effectLst>
            <a:outerShdw blurRad="50800" dist="38100" dir="10800000" algn="r" rotWithShape="0">
              <a:prstClr val="black">
                <a:alpha val="40000"/>
              </a:prstClr>
            </a:outerShdw>
          </a:effectLst>
        </p:spPr>
      </p:pic>
      <p:sp>
        <p:nvSpPr>
          <p:cNvPr id="9" name="Rectángulo 8"/>
          <p:cNvSpPr/>
          <p:nvPr/>
        </p:nvSpPr>
        <p:spPr>
          <a:xfrm>
            <a:off x="329385" y="1033981"/>
            <a:ext cx="5684807" cy="3970318"/>
          </a:xfrm>
          <a:prstGeom prst="rect">
            <a:avLst/>
          </a:prstGeom>
        </p:spPr>
        <p:txBody>
          <a:bodyPr wrap="square">
            <a:spAutoFit/>
          </a:bodyPr>
          <a:lstStyle/>
          <a:p>
            <a:pPr lvl="0" algn="ctr"/>
            <a:r>
              <a:rPr lang="es-US" b="1" dirty="0">
                <a:solidFill>
                  <a:srgbClr val="003B55"/>
                </a:solidFill>
                <a:effectLst>
                  <a:outerShdw blurRad="38100" dist="38100" dir="2700000" algn="tl">
                    <a:srgbClr val="000000">
                      <a:alpha val="43137"/>
                    </a:srgbClr>
                  </a:outerShdw>
                </a:effectLst>
                <a:latin typeface="Titillium Web Light"/>
                <a:sym typeface="Titillium Web Light"/>
              </a:rPr>
              <a:t>METODOLOGÍA </a:t>
            </a:r>
            <a:r>
              <a:rPr lang="es-US" b="1" dirty="0" smtClean="0">
                <a:solidFill>
                  <a:srgbClr val="003B55"/>
                </a:solidFill>
                <a:effectLst>
                  <a:outerShdw blurRad="38100" dist="38100" dir="2700000" algn="tl">
                    <a:srgbClr val="000000">
                      <a:alpha val="43137"/>
                    </a:srgbClr>
                  </a:outerShdw>
                </a:effectLst>
                <a:latin typeface="Titillium Web Light"/>
                <a:sym typeface="Titillium Web Light"/>
              </a:rPr>
              <a:t>APLICADA</a:t>
            </a:r>
          </a:p>
          <a:p>
            <a:pPr lvl="0" algn="ctr"/>
            <a:endParaRPr lang="es-US" b="1" dirty="0">
              <a:solidFill>
                <a:srgbClr val="003B55"/>
              </a:solidFill>
              <a:effectLst>
                <a:outerShdw blurRad="38100" dist="38100" dir="2700000" algn="tl">
                  <a:srgbClr val="000000">
                    <a:alpha val="43137"/>
                  </a:srgbClr>
                </a:outerShdw>
              </a:effectLst>
              <a:latin typeface="Titillium Web Light"/>
              <a:sym typeface="Titillium Web Light"/>
            </a:endParaRPr>
          </a:p>
          <a:p>
            <a:pPr lvl="0" algn="just"/>
            <a:r>
              <a:rPr lang="es-US" dirty="0" smtClean="0">
                <a:solidFill>
                  <a:srgbClr val="003B55"/>
                </a:solidFill>
                <a:latin typeface="Titillium Web Light"/>
                <a:sym typeface="Titillium Web Light"/>
              </a:rPr>
              <a:t>La </a:t>
            </a:r>
            <a:r>
              <a:rPr lang="es-US" dirty="0">
                <a:solidFill>
                  <a:srgbClr val="003B55"/>
                </a:solidFill>
                <a:latin typeface="Titillium Web Light"/>
                <a:sym typeface="Titillium Web Light"/>
              </a:rPr>
              <a:t>Metodología Aplicada es una serie de procesos ordenados para alcanzar un fin  o un propósito.  El objetivo de esta metodología es la investigación y los resultados que se van a obtener.  Con esta metodología se establecerá reglas que permitan solucionar problemas existentes. 3.4	</a:t>
            </a:r>
            <a:endParaRPr lang="es-US" dirty="0" smtClean="0">
              <a:solidFill>
                <a:srgbClr val="003B55"/>
              </a:solidFill>
              <a:latin typeface="Titillium Web Light"/>
              <a:sym typeface="Titillium Web Light"/>
            </a:endParaRPr>
          </a:p>
          <a:p>
            <a:pPr lvl="0" algn="just"/>
            <a:endParaRPr lang="es-US" dirty="0">
              <a:solidFill>
                <a:srgbClr val="003B55"/>
              </a:solidFill>
              <a:latin typeface="Titillium Web Light"/>
              <a:sym typeface="Titillium Web Light"/>
            </a:endParaRPr>
          </a:p>
          <a:p>
            <a:pPr lvl="0" algn="ctr"/>
            <a:r>
              <a:rPr lang="es-US" b="1" dirty="0" smtClean="0">
                <a:solidFill>
                  <a:srgbClr val="003B55"/>
                </a:solidFill>
                <a:effectLst>
                  <a:outerShdw blurRad="38100" dist="38100" dir="2700000" algn="tl">
                    <a:srgbClr val="000000">
                      <a:alpha val="43137"/>
                    </a:srgbClr>
                  </a:outerShdw>
                </a:effectLst>
                <a:latin typeface="Titillium Web Light"/>
                <a:sym typeface="Titillium Web Light"/>
              </a:rPr>
              <a:t>TÉCNICAS </a:t>
            </a:r>
            <a:r>
              <a:rPr lang="es-US" b="1" dirty="0">
                <a:solidFill>
                  <a:srgbClr val="003B55"/>
                </a:solidFill>
                <a:effectLst>
                  <a:outerShdw blurRad="38100" dist="38100" dir="2700000" algn="tl">
                    <a:srgbClr val="000000">
                      <a:alpha val="43137"/>
                    </a:srgbClr>
                  </a:outerShdw>
                </a:effectLst>
                <a:latin typeface="Titillium Web Light"/>
                <a:sym typeface="Titillium Web Light"/>
              </a:rPr>
              <a:t>E INSTRUMENTOS DE </a:t>
            </a:r>
            <a:r>
              <a:rPr lang="es-US" b="1" dirty="0" smtClean="0">
                <a:solidFill>
                  <a:srgbClr val="003B55"/>
                </a:solidFill>
                <a:effectLst>
                  <a:outerShdw blurRad="38100" dist="38100" dir="2700000" algn="tl">
                    <a:srgbClr val="000000">
                      <a:alpha val="43137"/>
                    </a:srgbClr>
                  </a:outerShdw>
                </a:effectLst>
                <a:latin typeface="Titillium Web Light"/>
                <a:sym typeface="Titillium Web Light"/>
              </a:rPr>
              <a:t>INVESTIGACIÓN </a:t>
            </a:r>
          </a:p>
          <a:p>
            <a:pPr lvl="0" algn="ctr"/>
            <a:endParaRPr lang="es-US" b="1" dirty="0" smtClean="0">
              <a:solidFill>
                <a:srgbClr val="003B55"/>
              </a:solidFill>
              <a:effectLst>
                <a:outerShdw blurRad="38100" dist="38100" dir="2700000" algn="tl">
                  <a:srgbClr val="000000">
                    <a:alpha val="43137"/>
                  </a:srgbClr>
                </a:outerShdw>
              </a:effectLst>
              <a:latin typeface="Titillium Web Light"/>
              <a:sym typeface="Titillium Web Light"/>
            </a:endParaRPr>
          </a:p>
          <a:p>
            <a:pPr marL="285750" lvl="0" indent="-285750" algn="just">
              <a:buClr>
                <a:srgbClr val="002060"/>
              </a:buClr>
              <a:buFont typeface="Wingdings" panose="05000000000000000000" pitchFamily="2" charset="2"/>
              <a:buChar char="è"/>
            </a:pPr>
            <a:r>
              <a:rPr lang="es-US" b="1" dirty="0" smtClean="0">
                <a:solidFill>
                  <a:srgbClr val="003B55"/>
                </a:solidFill>
                <a:latin typeface="Titillium Web Light"/>
                <a:sym typeface="Titillium Web Light"/>
              </a:rPr>
              <a:t>Técnica</a:t>
            </a:r>
            <a:r>
              <a:rPr lang="es-US" b="1" dirty="0">
                <a:solidFill>
                  <a:srgbClr val="003B55"/>
                </a:solidFill>
                <a:latin typeface="Titillium Web Light"/>
                <a:sym typeface="Titillium Web Light"/>
              </a:rPr>
              <a:t>: </a:t>
            </a:r>
            <a:r>
              <a:rPr lang="es-US" dirty="0">
                <a:solidFill>
                  <a:srgbClr val="003B55"/>
                </a:solidFill>
                <a:latin typeface="Titillium Web Light"/>
                <a:sym typeface="Titillium Web Light"/>
              </a:rPr>
              <a:t>Es el conjunto de instrumentos y medios a través de los cuales se efectúa el método y solo se aplica a una ciencia. </a:t>
            </a:r>
            <a:endParaRPr lang="es-US" dirty="0" smtClean="0">
              <a:solidFill>
                <a:srgbClr val="003B55"/>
              </a:solidFill>
              <a:latin typeface="Titillium Web Light"/>
              <a:sym typeface="Titillium Web Light"/>
            </a:endParaRPr>
          </a:p>
          <a:p>
            <a:pPr marL="285750" lvl="0" indent="-285750" algn="just">
              <a:buClr>
                <a:srgbClr val="002060"/>
              </a:buClr>
              <a:buFont typeface="Wingdings" panose="05000000000000000000" pitchFamily="2" charset="2"/>
              <a:buChar char="è"/>
            </a:pPr>
            <a:r>
              <a:rPr lang="es-US" b="1" dirty="0" smtClean="0">
                <a:solidFill>
                  <a:srgbClr val="003B55"/>
                </a:solidFill>
                <a:latin typeface="Titillium Web Light"/>
                <a:sym typeface="Titillium Web Light"/>
              </a:rPr>
              <a:t>Observación:</a:t>
            </a:r>
            <a:r>
              <a:rPr lang="es-US" dirty="0" smtClean="0">
                <a:solidFill>
                  <a:srgbClr val="003B55"/>
                </a:solidFill>
                <a:latin typeface="Titillium Web Light"/>
                <a:sym typeface="Titillium Web Light"/>
              </a:rPr>
              <a:t> </a:t>
            </a:r>
            <a:r>
              <a:rPr lang="es-US" dirty="0">
                <a:solidFill>
                  <a:srgbClr val="003B55"/>
                </a:solidFill>
                <a:latin typeface="Titillium Web Light"/>
                <a:sym typeface="Titillium Web Light"/>
              </a:rPr>
              <a:t>significa también el conjunto de cosas observadas, el conjunto de datos y conjunto de </a:t>
            </a:r>
            <a:r>
              <a:rPr lang="es-US" dirty="0" smtClean="0">
                <a:solidFill>
                  <a:srgbClr val="003B55"/>
                </a:solidFill>
                <a:latin typeface="Titillium Web Light"/>
                <a:sym typeface="Titillium Web Light"/>
              </a:rPr>
              <a:t>fenómenos , que </a:t>
            </a:r>
            <a:r>
              <a:rPr lang="es-US" dirty="0">
                <a:solidFill>
                  <a:srgbClr val="003B55"/>
                </a:solidFill>
                <a:latin typeface="Titillium Web Light"/>
                <a:sym typeface="Titillium Web Light"/>
              </a:rPr>
              <a:t>pudiéramos llamar objetivo, observación equivale a dato, a fenómeno, a hechos. </a:t>
            </a:r>
            <a:endParaRPr lang="es-US" dirty="0" smtClean="0">
              <a:solidFill>
                <a:srgbClr val="003B55"/>
              </a:solidFill>
              <a:latin typeface="Titillium Web Light"/>
              <a:sym typeface="Titillium Web Light"/>
            </a:endParaRPr>
          </a:p>
          <a:p>
            <a:pPr marL="285750" lvl="0" indent="-285750" algn="just">
              <a:buClr>
                <a:srgbClr val="002060"/>
              </a:buClr>
              <a:buFont typeface="Wingdings" panose="05000000000000000000" pitchFamily="2" charset="2"/>
              <a:buChar char="è"/>
            </a:pPr>
            <a:r>
              <a:rPr lang="es-US" b="1" dirty="0" smtClean="0">
                <a:solidFill>
                  <a:srgbClr val="003B55"/>
                </a:solidFill>
                <a:latin typeface="Titillium Web Light"/>
                <a:sym typeface="Titillium Web Light"/>
              </a:rPr>
              <a:t>Encuesta</a:t>
            </a:r>
            <a:r>
              <a:rPr lang="es-US" b="1" dirty="0">
                <a:solidFill>
                  <a:srgbClr val="003B55"/>
                </a:solidFill>
                <a:latin typeface="Titillium Web Light"/>
                <a:sym typeface="Titillium Web Light"/>
              </a:rPr>
              <a:t>:</a:t>
            </a:r>
            <a:r>
              <a:rPr lang="es-US" dirty="0">
                <a:solidFill>
                  <a:srgbClr val="003B55"/>
                </a:solidFill>
                <a:latin typeface="Titillium Web Light"/>
                <a:sym typeface="Titillium Web Light"/>
              </a:rPr>
              <a:t> La encuesta es un procedimiento que permite </a:t>
            </a:r>
            <a:r>
              <a:rPr lang="es-US" dirty="0" smtClean="0">
                <a:solidFill>
                  <a:srgbClr val="003B55"/>
                </a:solidFill>
                <a:latin typeface="Titillium Web Light"/>
                <a:sym typeface="Titillium Web Light"/>
              </a:rPr>
              <a:t>explorar la </a:t>
            </a:r>
            <a:r>
              <a:rPr lang="es-US" dirty="0">
                <a:solidFill>
                  <a:srgbClr val="003B55"/>
                </a:solidFill>
                <a:latin typeface="Titillium Web Light"/>
                <a:sym typeface="Titillium Web Light"/>
              </a:rPr>
              <a:t>opinión pública y los valores vigentes de una </a:t>
            </a:r>
            <a:r>
              <a:rPr lang="es-US" dirty="0" smtClean="0">
                <a:solidFill>
                  <a:srgbClr val="003B55"/>
                </a:solidFill>
                <a:latin typeface="Titillium Web Light"/>
                <a:sym typeface="Titillium Web Light"/>
              </a:rPr>
              <a:t>sociedad</a:t>
            </a:r>
            <a:r>
              <a:rPr lang="es-US" dirty="0">
                <a:solidFill>
                  <a:srgbClr val="003B55"/>
                </a:solidFill>
                <a:latin typeface="Titillium Web Light"/>
                <a:sym typeface="Titillium Web Light"/>
              </a:rPr>
              <a:t>.</a:t>
            </a:r>
            <a:r>
              <a:rPr lang="es-US" dirty="0" smtClean="0">
                <a:solidFill>
                  <a:srgbClr val="003B55"/>
                </a:solidFill>
                <a:latin typeface="Titillium Web Light"/>
                <a:sym typeface="Titillium Web Light"/>
              </a:rPr>
              <a:t> </a:t>
            </a:r>
            <a:endParaRPr lang="es-US" dirty="0">
              <a:solidFill>
                <a:srgbClr val="003B55"/>
              </a:solidFill>
              <a:latin typeface="Titillium Web Light"/>
              <a:sym typeface="Titillium Web Light"/>
            </a:endParaRPr>
          </a:p>
          <a:p>
            <a:pPr marL="285750" lvl="0" indent="-285750" algn="just">
              <a:buClr>
                <a:srgbClr val="002060"/>
              </a:buClr>
              <a:buFont typeface="Wingdings" panose="05000000000000000000" pitchFamily="2" charset="2"/>
              <a:buChar char="è"/>
            </a:pPr>
            <a:endParaRPr lang="es-US" dirty="0"/>
          </a:p>
        </p:txBody>
      </p:sp>
    </p:spTree>
    <p:extLst>
      <p:ext uri="{BB962C8B-B14F-4D97-AF65-F5344CB8AC3E}">
        <p14:creationId xmlns:p14="http://schemas.microsoft.com/office/powerpoint/2010/main" val="3207681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Google Shape;4030;p35"/>
          <p:cNvSpPr/>
          <p:nvPr/>
        </p:nvSpPr>
        <p:spPr>
          <a:xfrm>
            <a:off x="734733" y="1079669"/>
            <a:ext cx="6290442" cy="38373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5"/>
          <p:cNvSpPr/>
          <p:nvPr/>
        </p:nvSpPr>
        <p:spPr>
          <a:xfrm>
            <a:off x="1103586" y="1529255"/>
            <a:ext cx="5552737" cy="2159875"/>
          </a:xfrm>
          <a:prstGeom prst="rect">
            <a:avLst/>
          </a:prstGeom>
          <a:noFill/>
          <a:ln>
            <a:noFill/>
          </a:ln>
        </p:spPr>
        <p:txBody>
          <a:bodyPr spcFirstLastPara="1" wrap="square" lIns="91425" tIns="91425" rIns="91425" bIns="91425" anchor="ctr" anchorCtr="0">
            <a:noAutofit/>
          </a:bodyPr>
          <a:lstStyle/>
          <a:p>
            <a:pPr lvl="0" algn="ctr"/>
            <a:r>
              <a:rPr lang="es-US" sz="2000" b="1" i="1" u="sng" dirty="0" smtClean="0">
                <a:solidFill>
                  <a:srgbClr val="002060"/>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Objetivo </a:t>
            </a:r>
            <a:r>
              <a:rPr lang="es-US" sz="2000" b="1" i="1" u="sng" dirty="0">
                <a:solidFill>
                  <a:srgbClr val="002060"/>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de la propuesta </a:t>
            </a:r>
          </a:p>
          <a:p>
            <a:pPr lvl="0" algn="just"/>
            <a:r>
              <a:rPr lang="es-US" sz="2000" dirty="0" smtClean="0">
                <a:solidFill>
                  <a:srgbClr val="0070C0"/>
                </a:solidFill>
                <a:latin typeface="Britannic Bold" panose="020B0903060703020204" pitchFamily="34" charset="0"/>
                <a:ea typeface="Titillium Web Light"/>
                <a:cs typeface="Titillium Web Light"/>
                <a:sym typeface="Titillium Web Light"/>
              </a:rPr>
              <a:t>El objetivo principal de la propuesta es que el proceso de ventas sea automatizado mediante un sistema web ya que este permitirá mejorar notablemente el control y manejo de toda la información del proceso antes mencionado.</a:t>
            </a:r>
          </a:p>
          <a:p>
            <a:pPr marL="0" lvl="0" indent="0" algn="ctr" rtl="0">
              <a:spcBef>
                <a:spcPts val="0"/>
              </a:spcBef>
              <a:spcAft>
                <a:spcPts val="0"/>
              </a:spcAft>
              <a:buNone/>
            </a:pPr>
            <a:endParaRPr lang="es-US" sz="1000" dirty="0">
              <a:solidFill>
                <a:srgbClr val="0070C0"/>
              </a:solidFill>
              <a:latin typeface="Britannic Bold" panose="020B0903060703020204" pitchFamily="34" charset="0"/>
              <a:ea typeface="Titillium Web Light"/>
              <a:cs typeface="Titillium Web Light"/>
              <a:sym typeface="Titillium Web Light"/>
            </a:endParaRPr>
          </a:p>
        </p:txBody>
      </p:sp>
      <p:sp>
        <p:nvSpPr>
          <p:cNvPr id="4033" name="Google Shape;4033;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2" name="Rectángulo 1"/>
          <p:cNvSpPr/>
          <p:nvPr/>
        </p:nvSpPr>
        <p:spPr>
          <a:xfrm>
            <a:off x="2248738" y="208545"/>
            <a:ext cx="3211135"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s-EC" sz="3600" b="1" i="1"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CAPÍTULO IV</a:t>
            </a:r>
            <a:endParaRPr kumimoji="0" lang="es-US" sz="1800" b="0" i="0" u="none" strike="noStrike" kern="0" cap="none" spc="0" normalizeH="0" baseline="0" noProof="0" dirty="0" smtClean="0">
              <a:ln>
                <a:noFill/>
              </a:ln>
              <a:solidFill>
                <a:sysClr val="windowText" lastClr="000000"/>
              </a:solidFill>
              <a:effectLst/>
              <a:uLnTx/>
              <a:uFillTx/>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17" t="17771" r="417"/>
          <a:stretch/>
        </p:blipFill>
        <p:spPr>
          <a:xfrm>
            <a:off x="-1" y="914400"/>
            <a:ext cx="2462997" cy="4231070"/>
          </a:xfrm>
          <a:prstGeom prst="rect">
            <a:avLst/>
          </a:prstGeom>
          <a:ln>
            <a:noFill/>
          </a:ln>
          <a:effectLst>
            <a:outerShdw blurRad="50800" dist="38100" algn="l" rotWithShape="0">
              <a:prstClr val="black">
                <a:alpha val="40000"/>
              </a:prstClr>
            </a:outerShdw>
          </a:effectLst>
        </p:spPr>
      </p:pic>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2762153" y="884466"/>
            <a:ext cx="6029422" cy="281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a:solidFill>
                  <a:srgbClr val="003B55"/>
                </a:solidFill>
                <a:effectLst>
                  <a:outerShdw blurRad="38100" dist="38100" dir="2700000" algn="tl">
                    <a:srgbClr val="000000">
                      <a:alpha val="43137"/>
                    </a:srgbClr>
                  </a:outerShdw>
                </a:effectLst>
              </a:rPr>
              <a:t>	</a:t>
            </a:r>
            <a:r>
              <a:rPr lang="es-US" sz="1600" b="1" dirty="0">
                <a:solidFill>
                  <a:srgbClr val="003B55"/>
                </a:solidFill>
                <a:effectLst>
                  <a:outerShdw blurRad="38100" dist="38100" dir="2700000" algn="tl">
                    <a:srgbClr val="000000">
                      <a:alpha val="43137"/>
                    </a:srgbClr>
                  </a:outerShdw>
                </a:effectLst>
              </a:rPr>
              <a:t>Justificación de la propuesta</a:t>
            </a:r>
          </a:p>
          <a:p>
            <a:pPr marL="76200" lvl="0" indent="0" algn="just">
              <a:buClr>
                <a:srgbClr val="D3EBD5"/>
              </a:buClr>
              <a:buNone/>
            </a:pPr>
            <a:r>
              <a:rPr lang="es-US" sz="1400" b="1" dirty="0">
                <a:solidFill>
                  <a:srgbClr val="003B55"/>
                </a:solidFill>
                <a:latin typeface="Times New Roman" panose="02020603050405020304" pitchFamily="18" charset="0"/>
                <a:cs typeface="Times New Roman" panose="02020603050405020304" pitchFamily="18" charset="0"/>
              </a:rPr>
              <a:t>El motivo principal de este desarrollo de investigación se basa en que los procesos de ventas que se realizan en la compañía de bebidas conlleva mucho tiempo ya que se realizan de manera manual y muchas veces no se registran datos importantes ya sea por cumplir otras actividades propias del registro de ventas.</a:t>
            </a:r>
          </a:p>
          <a:p>
            <a:pPr marL="76200" lvl="0" indent="0" algn="just">
              <a:buClr>
                <a:srgbClr val="D3EBD5"/>
              </a:buClr>
              <a:buNone/>
            </a:pPr>
            <a:r>
              <a:rPr lang="es-US" sz="1400" b="1" dirty="0">
                <a:solidFill>
                  <a:srgbClr val="003B55"/>
                </a:solidFill>
                <a:latin typeface="Times New Roman" panose="02020603050405020304" pitchFamily="18" charset="0"/>
                <a:cs typeface="Times New Roman" panose="02020603050405020304" pitchFamily="18" charset="0"/>
              </a:rPr>
              <a:t>Esta propuesta se desarrolló en base a los resultados de la investigación de campo que se realizó in situ y también con la técnica de la encuesta donde reflejo que mostraron un gran interés por contar con un sistema web para llevar a cabo los procesos de ventas como facturación, registros de ventas, registros de clientes, etc permitiendo así una mayor agilidad y eficiencia con esta automatización.</a:t>
            </a: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i="0" u="none" strike="noStrike" kern="0" cap="none" spc="0" normalizeH="0" baseline="0" noProof="0" dirty="0">
              <a:ln>
                <a:noFill/>
              </a:ln>
              <a:solidFill>
                <a:srgbClr val="003B55"/>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sym typeface="Titillium Web Light"/>
            </a:endParaRP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a:p>
            <a:pPr marL="76200" marR="0" lvl="0" indent="0" algn="ctr" defTabSz="914400" rtl="0" eaLnBrk="1" fontAlgn="auto" latinLnBrk="0" hangingPunct="1">
              <a:lnSpc>
                <a:spcPct val="100000"/>
              </a:lnSpc>
              <a:spcBef>
                <a:spcPts val="600"/>
              </a:spcBef>
              <a:spcAft>
                <a:spcPts val="0"/>
              </a:spcAft>
              <a:buClr>
                <a:srgbClr val="D3EBD5"/>
              </a:buClr>
              <a:buSzPts val="2400"/>
              <a:buFont typeface="Titillium Web Light"/>
              <a:buNone/>
              <a:tabLst/>
              <a:defRPr/>
            </a:pPr>
            <a:endParaRPr kumimoji="0" lang="es-US" sz="1400" b="0" i="0" u="none" strike="noStrike" kern="0" cap="none" spc="0" normalizeH="0" baseline="0" noProof="0" dirty="0">
              <a:ln>
                <a:noFill/>
              </a:ln>
              <a:solidFill>
                <a:srgbClr val="003B55"/>
              </a:solidFill>
              <a:effectLst/>
              <a:uLnTx/>
              <a:uFillTx/>
              <a:latin typeface="Titillium Web Light"/>
              <a:sym typeface="Titillium Web Light"/>
            </a:endParaRPr>
          </a:p>
        </p:txBody>
      </p:sp>
    </p:spTree>
    <p:extLst>
      <p:ext uri="{BB962C8B-B14F-4D97-AF65-F5344CB8AC3E}">
        <p14:creationId xmlns:p14="http://schemas.microsoft.com/office/powerpoint/2010/main" val="3450529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7"/>
        <p:cNvGrpSpPr/>
        <p:nvPr/>
      </p:nvGrpSpPr>
      <p:grpSpPr>
        <a:xfrm>
          <a:off x="0" y="0"/>
          <a:ext cx="0" cy="0"/>
          <a:chOff x="0" y="0"/>
          <a:chExt cx="0" cy="0"/>
        </a:xfrm>
      </p:grpSpPr>
      <p:sp>
        <p:nvSpPr>
          <p:cNvPr id="4041" name="Google Shape;4041;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pic>
        <p:nvPicPr>
          <p:cNvPr id="2" name="Imagen 1"/>
          <p:cNvPicPr>
            <a:picLocks noChangeAspect="1"/>
          </p:cNvPicPr>
          <p:nvPr/>
        </p:nvPicPr>
        <p:blipFill>
          <a:blip r:embed="rId3"/>
          <a:stretch>
            <a:fillRect/>
          </a:stretch>
        </p:blipFill>
        <p:spPr>
          <a:xfrm>
            <a:off x="1143000" y="809625"/>
            <a:ext cx="5772149" cy="3181350"/>
          </a:xfrm>
          <a:prstGeom prst="rect">
            <a:avLst/>
          </a:prstGeom>
          <a:ln>
            <a:solidFill>
              <a:schemeClr val="accent6"/>
            </a:solidFill>
          </a:ln>
        </p:spPr>
      </p:pic>
      <p:sp>
        <p:nvSpPr>
          <p:cNvPr id="7" name="Google Shape;4030;p35"/>
          <p:cNvSpPr/>
          <p:nvPr/>
        </p:nvSpPr>
        <p:spPr>
          <a:xfrm>
            <a:off x="877608" y="581025"/>
            <a:ext cx="6290442" cy="430529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6"/>
          </a:solidFill>
          <a:ln w="9525" cap="flat" cmpd="sng">
            <a:solidFill>
              <a:srgbClr val="FFFF00"/>
            </a:solidFill>
            <a:prstDash val="solid"/>
            <a:round/>
            <a:headEnd type="none" w="sm" len="sm"/>
            <a:tailEnd type="none" w="sm" len="sm"/>
          </a:ln>
          <a:effectLst>
            <a:glow rad="228600">
              <a:schemeClr val="accent1">
                <a:satMod val="175000"/>
                <a:alpha val="40000"/>
              </a:schemeClr>
            </a:glow>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ángulo 2"/>
          <p:cNvSpPr/>
          <p:nvPr/>
        </p:nvSpPr>
        <p:spPr>
          <a:xfrm>
            <a:off x="1143000" y="57805"/>
            <a:ext cx="595227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none" lIns="91440" tIns="45720" rIns="91440" bIns="45720">
            <a:spAutoFit/>
          </a:bodyPr>
          <a:lstStyle/>
          <a:p>
            <a:pPr algn="ctr"/>
            <a:r>
              <a:rPr lang="es-ES" sz="28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1">
                      <a:satMod val="175000"/>
                      <a:alpha val="40000"/>
                    </a:schemeClr>
                  </a:glow>
                  <a:outerShdw blurRad="50800" dist="38100" dir="5400000" algn="t" rotWithShape="0">
                    <a:prstClr val="black">
                      <a:alpha val="40000"/>
                    </a:prstClr>
                  </a:outerShdw>
                </a:effectLst>
              </a:rPr>
              <a:t>DIAGRAMA ENTIDAD-RELACION </a:t>
            </a:r>
            <a:endParaRPr lang="es-E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1">
                    <a:satMod val="175000"/>
                    <a:alpha val="40000"/>
                  </a:schemeClr>
                </a:glow>
                <a:outerShdw blurRad="50800" dist="38100" dir="5400000" algn="t" rotWithShape="0">
                  <a:prstClr val="black">
                    <a:alpha val="4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a:t>
            </a:r>
            <a:r>
              <a:rPr lang="es-US" sz="1400" b="1" dirty="0" smtClean="0">
                <a:solidFill>
                  <a:srgbClr val="002060"/>
                </a:solidFill>
                <a:latin typeface="+mj-lt"/>
                <a:cs typeface="Segoe UI Semilight" panose="020B0402040204020203" pitchFamily="34" charset="0"/>
              </a:rPr>
              <a:t>Pantallas </a:t>
            </a:r>
            <a:r>
              <a:rPr lang="es-US" sz="1400" b="1" dirty="0">
                <a:solidFill>
                  <a:srgbClr val="002060"/>
                </a:solidFill>
                <a:latin typeface="+mj-lt"/>
                <a:cs typeface="Segoe UI Semilight" panose="020B0402040204020203" pitchFamily="34" charset="0"/>
              </a:rPr>
              <a:t>del Sistema Web </a:t>
            </a:r>
          </a:p>
          <a:p>
            <a:pPr marL="76200" lvl="0" indent="0" algn="ctr">
              <a:buClr>
                <a:srgbClr val="D3EBD5"/>
              </a:buClr>
              <a:buNone/>
            </a:pPr>
            <a:r>
              <a:rPr lang="es-US" sz="1400" b="1" dirty="0">
                <a:solidFill>
                  <a:srgbClr val="002060"/>
                </a:solidFill>
                <a:latin typeface="+mn-lt"/>
                <a:cs typeface="Segoe UI Semilight" panose="020B0402040204020203" pitchFamily="34" charset="0"/>
              </a:rPr>
              <a:t>Pantalla de inicio de sesión del sistema </a:t>
            </a:r>
          </a:p>
          <a:p>
            <a:pPr marL="76200" lvl="0" indent="0" algn="just">
              <a:buClr>
                <a:srgbClr val="D3EBD5"/>
              </a:buClr>
              <a:buNone/>
            </a:pPr>
            <a:r>
              <a:rPr lang="es-US" sz="1400" b="1" dirty="0">
                <a:solidFill>
                  <a:srgbClr val="002060"/>
                </a:solidFill>
                <a:latin typeface="Arial Narrow" panose="020B0606020202030204" pitchFamily="34" charset="0"/>
              </a:rPr>
              <a:t>El sistema a desarrollar cuenta con entorno un estético y moderno con la opción de  inicio de sesión  un requerimiento básico en cualquier sistema. Que permitirá la seguridad y resguardo de la información.</a:t>
            </a: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3"/>
          </a:solidFill>
          <a:ln w="9525" cap="flat" cmpd="sng">
            <a:solidFill>
              <a:srgbClr val="002060"/>
            </a:solidFill>
            <a:prstDash val="solid"/>
            <a:round/>
            <a:headEnd type="none" w="sm" len="sm"/>
            <a:tailEnd type="none" w="sm" len="sm"/>
          </a:ln>
          <a:effectLst>
            <a:glow rad="228600">
              <a:schemeClr val="accent3">
                <a:satMod val="175000"/>
                <a:alpha val="40000"/>
              </a:schemeClr>
            </a:glow>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p:cNvPicPr/>
          <p:nvPr/>
        </p:nvPicPr>
        <p:blipFill>
          <a:blip r:embed="rId2"/>
          <a:stretch>
            <a:fillRect/>
          </a:stretch>
        </p:blipFill>
        <p:spPr>
          <a:xfrm>
            <a:off x="3661410" y="1281112"/>
            <a:ext cx="5158740" cy="2824163"/>
          </a:xfrm>
          <a:prstGeom prst="rect">
            <a:avLst/>
          </a:prstGeom>
          <a:ln>
            <a:solidFill>
              <a:srgbClr val="002060"/>
            </a:solidFill>
          </a:ln>
        </p:spPr>
      </p:pic>
    </p:spTree>
    <p:extLst>
      <p:ext uri="{BB962C8B-B14F-4D97-AF65-F5344CB8AC3E}">
        <p14:creationId xmlns:p14="http://schemas.microsoft.com/office/powerpoint/2010/main" val="2820557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5832125" y="1455966"/>
            <a:ext cx="3228975"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600" b="1" dirty="0">
                <a:solidFill>
                  <a:srgbClr val="002060"/>
                </a:solidFill>
                <a:latin typeface="+mj-lt"/>
              </a:rPr>
              <a:t>Pantalla de menú del sistema con el usuario - administrador</a:t>
            </a:r>
          </a:p>
          <a:p>
            <a:pPr marL="76200" lvl="0" indent="0" algn="just">
              <a:buClr>
                <a:srgbClr val="D3EBD5"/>
              </a:buClr>
              <a:buNone/>
            </a:pPr>
            <a:r>
              <a:rPr lang="es-US" sz="1400" b="1" dirty="0">
                <a:solidFill>
                  <a:srgbClr val="002060"/>
                </a:solidFill>
                <a:latin typeface="Arial Narrow" panose="020B0606020202030204" pitchFamily="34" charset="0"/>
              </a:rPr>
              <a:t>Aquí se visualizaran la opciones para los ingresos de los diferentes módulos con los que cuenta el sistema como </a:t>
            </a:r>
            <a:r>
              <a:rPr lang="es-US" sz="1400" b="1" dirty="0" smtClean="0">
                <a:solidFill>
                  <a:srgbClr val="002060"/>
                </a:solidFill>
                <a:latin typeface="Arial Narrow" panose="020B0606020202030204" pitchFamily="34" charset="0"/>
              </a:rPr>
              <a:t>productos.</a:t>
            </a:r>
          </a:p>
          <a:p>
            <a:pPr marL="76200" lvl="0" indent="0" algn="just">
              <a:buClr>
                <a:srgbClr val="D3EBD5"/>
              </a:buClr>
              <a:buNone/>
            </a:pPr>
            <a:r>
              <a:rPr lang="es-US" sz="1400" b="1" dirty="0" smtClean="0">
                <a:solidFill>
                  <a:srgbClr val="002060"/>
                </a:solidFill>
                <a:latin typeface="Arial Narrow" panose="020B0606020202030204" pitchFamily="34" charset="0"/>
              </a:rPr>
              <a:t> </a:t>
            </a:r>
            <a:r>
              <a:rPr lang="es-US" sz="1400" b="1" dirty="0">
                <a:solidFill>
                  <a:srgbClr val="002060"/>
                </a:solidFill>
                <a:latin typeface="Arial Narrow" panose="020B0606020202030204" pitchFamily="34" charset="0"/>
              </a:rPr>
              <a:t>(artículos - presentación), inventario (ingresos – consulta de existencias), reportes (consulta de compra y consulta de ventas) y usuarios (accesos y permisos).</a:t>
            </a:r>
          </a:p>
          <a:p>
            <a:pPr marL="76200" lvl="0" indent="0" algn="just">
              <a:buClr>
                <a:srgbClr val="D3EBD5"/>
              </a:buClr>
              <a:buNone/>
            </a:pPr>
            <a:r>
              <a:rPr lang="es-US" sz="1400" b="1" dirty="0" smtClean="0">
                <a:solidFill>
                  <a:schemeClr val="accent1">
                    <a:lumMod val="75000"/>
                  </a:schemeClr>
                </a:solidFill>
                <a:latin typeface="+mj-lt"/>
              </a:rPr>
              <a:t>.</a:t>
            </a:r>
            <a:endParaRPr lang="es-US" sz="1400" b="1" dirty="0">
              <a:solidFill>
                <a:schemeClr val="accent1">
                  <a:lumMod val="75000"/>
                </a:schemeClr>
              </a:solidFill>
              <a:latin typeface="+mj-lt"/>
            </a:endParaRPr>
          </a:p>
        </p:txBody>
      </p:sp>
      <p:sp>
        <p:nvSpPr>
          <p:cNvPr id="5" name="Google Shape;4030;p35"/>
          <p:cNvSpPr/>
          <p:nvPr/>
        </p:nvSpPr>
        <p:spPr>
          <a:xfrm>
            <a:off x="162779" y="1036866"/>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2060"/>
          </a:solidFill>
          <a:ln w="9525" cap="flat" cmpd="sng">
            <a:solidFill>
              <a:srgbClr val="00B050"/>
            </a:solidFill>
            <a:prstDash val="solid"/>
            <a:round/>
            <a:headEnd type="none" w="sm" len="sm"/>
            <a:tailEnd type="none" w="sm" len="sm"/>
          </a:ln>
          <a:effectLst>
            <a:glow rad="228600">
              <a:schemeClr val="accent3">
                <a:satMod val="175000"/>
                <a:alpha val="40000"/>
              </a:schemeClr>
            </a:glow>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p:cNvPicPr/>
          <p:nvPr/>
        </p:nvPicPr>
        <p:blipFill>
          <a:blip r:embed="rId2"/>
          <a:stretch>
            <a:fillRect/>
          </a:stretch>
        </p:blipFill>
        <p:spPr>
          <a:xfrm>
            <a:off x="400050" y="1228725"/>
            <a:ext cx="5181600" cy="2876551"/>
          </a:xfrm>
          <a:prstGeom prst="rect">
            <a:avLst/>
          </a:prstGeom>
          <a:ln>
            <a:solidFill>
              <a:srgbClr val="002060"/>
            </a:solidFill>
          </a:ln>
        </p:spPr>
      </p:pic>
    </p:spTree>
    <p:extLst>
      <p:ext uri="{BB962C8B-B14F-4D97-AF65-F5344CB8AC3E}">
        <p14:creationId xmlns:p14="http://schemas.microsoft.com/office/powerpoint/2010/main" val="4162400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62779" y="1818119"/>
            <a:ext cx="3109961" cy="1744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600" b="1" dirty="0">
                <a:solidFill>
                  <a:srgbClr val="002060"/>
                </a:solidFill>
                <a:latin typeface="+mj-lt"/>
              </a:rPr>
              <a:t>Pantalla de </a:t>
            </a:r>
            <a:r>
              <a:rPr lang="es-US" sz="1600" b="1" dirty="0" smtClean="0">
                <a:solidFill>
                  <a:srgbClr val="002060"/>
                </a:solidFill>
                <a:latin typeface="+mj-lt"/>
              </a:rPr>
              <a:t>productos</a:t>
            </a:r>
            <a:endParaRPr lang="es-US" sz="1600" b="1" dirty="0">
              <a:solidFill>
                <a:srgbClr val="002060"/>
              </a:solidFill>
              <a:latin typeface="+mj-lt"/>
            </a:endParaRPr>
          </a:p>
          <a:p>
            <a:pPr marL="76200" lvl="0" indent="0" algn="just">
              <a:buClr>
                <a:srgbClr val="D3EBD5"/>
              </a:buClr>
              <a:buNone/>
            </a:pPr>
            <a:r>
              <a:rPr lang="es-US" sz="1400" b="1" dirty="0">
                <a:solidFill>
                  <a:srgbClr val="002060"/>
                </a:solidFill>
                <a:latin typeface="Arial Narrow" panose="020B0606020202030204" pitchFamily="34" charset="0"/>
              </a:rPr>
              <a:t>La siguiente pantalla cuenta con 3 opciones las cuales visualizar productos ingresados o a su vez ingresar nuevos productos y también la modificación de los mismos. </a:t>
            </a:r>
          </a:p>
          <a:p>
            <a:pPr marL="76200" lvl="0" indent="0" algn="ctr">
              <a:buClr>
                <a:srgbClr val="D3EBD5"/>
              </a:buClr>
              <a:buNone/>
            </a:pPr>
            <a:r>
              <a:rPr lang="es-US" sz="1400" b="1" dirty="0" smtClean="0">
                <a:solidFill>
                  <a:schemeClr val="accent1">
                    <a:lumMod val="75000"/>
                  </a:schemeClr>
                </a:solidFill>
              </a:rPr>
              <a:t>.</a:t>
            </a:r>
            <a:endParaRPr lang="es-US" sz="1400" b="1" dirty="0">
              <a:solidFill>
                <a:schemeClr val="accent1">
                  <a:lumMod val="75000"/>
                </a:schemeClr>
              </a:solidFill>
            </a:endParaRP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6"/>
          </a:solidFill>
          <a:ln w="9525" cap="flat" cmpd="sng">
            <a:solidFill>
              <a:schemeClr val="tx1"/>
            </a:solidFill>
            <a:prstDash val="solid"/>
            <a:round/>
            <a:headEnd type="none" w="sm" len="sm"/>
            <a:tailEnd type="none" w="sm" len="sm"/>
          </a:ln>
          <a:effectLst>
            <a:glow rad="228600">
              <a:schemeClr val="accent6">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p:cNvPicPr/>
          <p:nvPr/>
        </p:nvPicPr>
        <p:blipFill>
          <a:blip r:embed="rId2"/>
          <a:stretch>
            <a:fillRect/>
          </a:stretch>
        </p:blipFill>
        <p:spPr>
          <a:xfrm>
            <a:off x="3638550" y="1275397"/>
            <a:ext cx="5193030" cy="2829878"/>
          </a:xfrm>
          <a:prstGeom prst="rect">
            <a:avLst/>
          </a:prstGeom>
          <a:ln>
            <a:solidFill>
              <a:srgbClr val="002060"/>
            </a:solidFill>
          </a:ln>
        </p:spPr>
      </p:pic>
    </p:spTree>
    <p:extLst>
      <p:ext uri="{BB962C8B-B14F-4D97-AF65-F5344CB8AC3E}">
        <p14:creationId xmlns:p14="http://schemas.microsoft.com/office/powerpoint/2010/main" val="1220317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16711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just">
              <a:buClr>
                <a:srgbClr val="D3EBD5"/>
              </a:buClr>
              <a:buNone/>
            </a:pPr>
            <a:r>
              <a:rPr lang="es-US" sz="1400" b="1" dirty="0">
                <a:solidFill>
                  <a:srgbClr val="002060"/>
                </a:solidFill>
                <a:latin typeface="+mj-lt"/>
              </a:rPr>
              <a:t>Aquella es la Pantalla primordial ya que la empresa podrá consultar y detallar los tipos de productos elaborados por la misma y así saber con cuantos productos cuenta en stock para </a:t>
            </a:r>
          </a:p>
          <a:p>
            <a:pPr marL="76200" lvl="0" indent="0" algn="just">
              <a:buClr>
                <a:srgbClr val="D3EBD5"/>
              </a:buClr>
              <a:buNone/>
            </a:pPr>
            <a:r>
              <a:rPr lang="es-US" sz="1400" b="1" dirty="0">
                <a:solidFill>
                  <a:srgbClr val="002060"/>
                </a:solidFill>
                <a:latin typeface="+mj-lt"/>
              </a:rPr>
              <a:t>Saber que producto genera mayor demanda o en cual necesita mayor inversión de la fruta o una campaña publicitaria que genere mayores ventas.</a:t>
            </a: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accent6">
              <a:lumMod val="50000"/>
            </a:schemeClr>
          </a:solidFill>
          <a:ln w="9525" cap="flat" cmpd="sng">
            <a:solidFill>
              <a:schemeClr val="tx1"/>
            </a:solidFill>
            <a:prstDash val="solid"/>
            <a:round/>
            <a:headEnd type="none" w="sm" len="sm"/>
            <a:tailEnd type="none" w="sm" len="sm"/>
          </a:ln>
          <a:effectLst>
            <a:glow rad="228600">
              <a:schemeClr val="accent6">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3665696" y="1332230"/>
            <a:ext cx="5127307" cy="2688590"/>
          </a:xfrm>
          <a:prstGeom prst="rect">
            <a:avLst/>
          </a:prstGeom>
          <a:noFill/>
          <a:ln>
            <a:solidFill>
              <a:srgbClr val="92D050"/>
            </a:solidFill>
          </a:ln>
        </p:spPr>
      </p:pic>
    </p:spTree>
    <p:extLst>
      <p:ext uri="{BB962C8B-B14F-4D97-AF65-F5344CB8AC3E}">
        <p14:creationId xmlns:p14="http://schemas.microsoft.com/office/powerpoint/2010/main" val="2908226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horzBrick">
          <a:fgClr>
            <a:schemeClr val="tx2"/>
          </a:fgClr>
          <a:bgClr>
            <a:schemeClr val="bg1"/>
          </a:bgClr>
        </a:pattFill>
        <a:effectLst/>
      </p:bgPr>
    </p:bg>
    <p:spTree>
      <p:nvGrpSpPr>
        <p:cNvPr id="1" name="Shape 3840"/>
        <p:cNvGrpSpPr/>
        <p:nvPr/>
      </p:nvGrpSpPr>
      <p:grpSpPr>
        <a:xfrm>
          <a:off x="0" y="0"/>
          <a:ext cx="0" cy="0"/>
          <a:chOff x="0" y="0"/>
          <a:chExt cx="0" cy="0"/>
        </a:xfrm>
      </p:grpSpPr>
      <p:sp>
        <p:nvSpPr>
          <p:cNvPr id="3845" name="Google Shape;3845;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3842" name="Google Shape;3842;p14"/>
          <p:cNvSpPr txBox="1">
            <a:spLocks noGrp="1"/>
          </p:cNvSpPr>
          <p:nvPr>
            <p:ph type="body" idx="4294967295"/>
          </p:nvPr>
        </p:nvSpPr>
        <p:spPr>
          <a:xfrm>
            <a:off x="174660" y="159357"/>
            <a:ext cx="7633699" cy="3256026"/>
          </a:xfrm>
          <a:prstGeom prst="rect">
            <a:avLst/>
          </a:prstGeom>
        </p:spPr>
        <p:txBody>
          <a:bodyPr spcFirstLastPara="1" wrap="square" lIns="91425" tIns="91425" rIns="91425" bIns="91425" anchor="t" anchorCtr="0">
            <a:noAutofit/>
          </a:bodyPr>
          <a:lstStyle/>
          <a:p>
            <a:pPr marL="76200" indent="0" algn="ctr">
              <a:buNone/>
            </a:pPr>
            <a:r>
              <a:rPr lang="es-EC" sz="1400" b="1" dirty="0">
                <a:effectLst>
                  <a:outerShdw blurRad="38100" dist="38100" dir="2700000" algn="tl">
                    <a:srgbClr val="000000">
                      <a:alpha val="43137"/>
                    </a:srgbClr>
                  </a:outerShdw>
                </a:effectLst>
              </a:rPr>
              <a:t>INTRODUCCION</a:t>
            </a:r>
            <a:endParaRPr lang="es-US" sz="1400" b="1" dirty="0">
              <a:effectLst>
                <a:outerShdw blurRad="38100" dist="38100" dir="2700000" algn="tl">
                  <a:srgbClr val="000000">
                    <a:alpha val="43137"/>
                  </a:srgbClr>
                </a:outerShdw>
              </a:effectLst>
            </a:endParaRPr>
          </a:p>
          <a:p>
            <a:pPr marL="76200" indent="0" algn="just">
              <a:buNone/>
            </a:pPr>
            <a:r>
              <a:rPr lang="es-EC" sz="1200" b="1" dirty="0" smtClean="0">
                <a:solidFill>
                  <a:schemeClr val="accent6"/>
                </a:solidFill>
                <a:latin typeface="Arial Narrow" panose="020B0606020202030204" pitchFamily="34" charset="0"/>
                <a:cs typeface="Times New Roman" panose="02020603050405020304" pitchFamily="18" charset="0"/>
              </a:rPr>
              <a:t>La </a:t>
            </a:r>
            <a:r>
              <a:rPr lang="es-EC" sz="1200" b="1" dirty="0">
                <a:solidFill>
                  <a:schemeClr val="accent6"/>
                </a:solidFill>
                <a:latin typeface="Arial Narrow" panose="020B0606020202030204" pitchFamily="34" charset="0"/>
                <a:cs typeface="Times New Roman" panose="02020603050405020304" pitchFamily="18" charset="0"/>
              </a:rPr>
              <a:t>empresa de jugos “GUANABANAZO”, a través del tiempo está logrando cada día mejorar su servicio y calidad para mantener y lograr captar mayor cantidad de clientes y ser distribuidos a nivel nacional.  Sin embargo, la empresa necesita con el tiempo ampliar sus recursos materiales e incrementar su personal para mayor producción</a:t>
            </a:r>
            <a:r>
              <a:rPr lang="es-EC" sz="1200" b="1" dirty="0" smtClean="0">
                <a:solidFill>
                  <a:schemeClr val="accent6"/>
                </a:solidFill>
                <a:latin typeface="Arial Narrow" panose="020B0606020202030204" pitchFamily="34" charset="0"/>
                <a:cs typeface="Times New Roman" panose="02020603050405020304" pitchFamily="18" charset="0"/>
              </a:rPr>
              <a:t>.</a:t>
            </a:r>
          </a:p>
          <a:p>
            <a:pPr marL="76200" indent="0" algn="just">
              <a:buNone/>
            </a:pPr>
            <a:endParaRPr lang="es-US" sz="1200" b="1"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buClrTx/>
              <a:buFont typeface="+mj-lt"/>
              <a:buAutoNum type="arabicParenR"/>
            </a:pPr>
            <a:r>
              <a:rPr lang="es-EC" sz="1200" b="1" dirty="0">
                <a:solidFill>
                  <a:schemeClr val="accent6"/>
                </a:solidFill>
                <a:latin typeface="Arial Narrow" panose="020B0606020202030204" pitchFamily="34" charset="0"/>
                <a:cs typeface="Times New Roman" panose="02020603050405020304" pitchFamily="18" charset="0"/>
              </a:rPr>
              <a:t>En el CAPITULO I se analiza la problemática, causa y efectos del tema de investigación, se contextualiza el planteamiento de problema, se define y aclaran los objetivos a nivel general y específico para encaminar el trabajo de mejor manera.</a:t>
            </a:r>
            <a:endParaRPr lang="es-US" sz="1200" b="1" dirty="0">
              <a:solidFill>
                <a:schemeClr val="accent6"/>
              </a:solidFill>
              <a:latin typeface="Arial Narrow" panose="020B0606020202030204" pitchFamily="34" charset="0"/>
              <a:cs typeface="Times New Roman" panose="02020603050405020304" pitchFamily="18" charset="0"/>
            </a:endParaRPr>
          </a:p>
          <a:p>
            <a:pPr algn="just">
              <a:buClrTx/>
              <a:buFont typeface="+mj-lt"/>
              <a:buAutoNum type="arabicParenR"/>
            </a:pPr>
            <a:r>
              <a:rPr lang="es-EC" sz="1200" b="1" dirty="0">
                <a:solidFill>
                  <a:schemeClr val="accent6"/>
                </a:solidFill>
                <a:latin typeface="Arial Narrow" panose="020B0606020202030204" pitchFamily="34" charset="0"/>
                <a:cs typeface="Times New Roman" panose="02020603050405020304" pitchFamily="18" charset="0"/>
              </a:rPr>
              <a:t>En el CAPITULO II se trata el marco teórico, antecedentes investigativos, detalles de los sistemas de información como características, objetivos, ventajas y desventajas y la tecnología que se va a aplicar para la solución de la problemática.</a:t>
            </a:r>
            <a:endParaRPr lang="es-US" sz="1200" b="1" dirty="0">
              <a:solidFill>
                <a:schemeClr val="accent6"/>
              </a:solidFill>
              <a:latin typeface="Arial Narrow" panose="020B0606020202030204" pitchFamily="34" charset="0"/>
              <a:cs typeface="Times New Roman" panose="02020603050405020304" pitchFamily="18" charset="0"/>
            </a:endParaRPr>
          </a:p>
          <a:p>
            <a:pPr algn="just">
              <a:buClrTx/>
              <a:buFont typeface="+mj-lt"/>
              <a:buAutoNum type="arabicParenR"/>
            </a:pPr>
            <a:r>
              <a:rPr lang="es-EC" sz="1200" b="1" dirty="0">
                <a:solidFill>
                  <a:schemeClr val="accent6"/>
                </a:solidFill>
                <a:latin typeface="Arial Narrow" panose="020B0606020202030204" pitchFamily="34" charset="0"/>
                <a:cs typeface="Times New Roman" panose="02020603050405020304" pitchFamily="18" charset="0"/>
              </a:rPr>
              <a:t>En el CAPITULO III se trata del diseño, enfoque, metodología y tipo de la </a:t>
            </a:r>
            <a:r>
              <a:rPr lang="es-EC" sz="1200" b="1" dirty="0" smtClean="0">
                <a:solidFill>
                  <a:schemeClr val="accent6"/>
                </a:solidFill>
                <a:latin typeface="Arial Narrow" panose="020B0606020202030204" pitchFamily="34" charset="0"/>
                <a:cs typeface="Times New Roman" panose="02020603050405020304" pitchFamily="18" charset="0"/>
              </a:rPr>
              <a:t>investigación, También </a:t>
            </a:r>
            <a:r>
              <a:rPr lang="es-EC" sz="1200" b="1" dirty="0">
                <a:solidFill>
                  <a:schemeClr val="accent6"/>
                </a:solidFill>
                <a:latin typeface="Arial Narrow" panose="020B0606020202030204" pitchFamily="34" charset="0"/>
                <a:cs typeface="Times New Roman" panose="02020603050405020304" pitchFamily="18" charset="0"/>
              </a:rPr>
              <a:t>se detalla las técnicas e instrumentos investigativos y la metodología para el análisis e interpretación de </a:t>
            </a:r>
            <a:r>
              <a:rPr lang="es-EC" sz="1200" b="1" dirty="0" smtClean="0">
                <a:solidFill>
                  <a:schemeClr val="accent6"/>
                </a:solidFill>
                <a:latin typeface="Arial Narrow" panose="020B0606020202030204" pitchFamily="34" charset="0"/>
                <a:cs typeface="Times New Roman" panose="02020603050405020304" pitchFamily="18" charset="0"/>
              </a:rPr>
              <a:t>los  resultados</a:t>
            </a:r>
            <a:r>
              <a:rPr lang="es-EC" sz="1200" b="1" dirty="0">
                <a:solidFill>
                  <a:schemeClr val="accent6"/>
                </a:solidFill>
                <a:latin typeface="Arial Narrow" panose="020B0606020202030204" pitchFamily="34" charset="0"/>
                <a:cs typeface="Times New Roman" panose="02020603050405020304" pitchFamily="18" charset="0"/>
              </a:rPr>
              <a:t>.</a:t>
            </a:r>
            <a:endParaRPr lang="es-US" sz="1200" b="1" dirty="0">
              <a:solidFill>
                <a:schemeClr val="accent6"/>
              </a:solidFill>
              <a:latin typeface="Arial Narrow" panose="020B0606020202030204" pitchFamily="34" charset="0"/>
              <a:cs typeface="Times New Roman" panose="02020603050405020304" pitchFamily="18" charset="0"/>
            </a:endParaRPr>
          </a:p>
          <a:p>
            <a:pPr algn="just">
              <a:buClrTx/>
              <a:buFont typeface="+mj-lt"/>
              <a:buAutoNum type="arabicParenR"/>
            </a:pPr>
            <a:r>
              <a:rPr lang="es-EC" sz="1200" b="1" dirty="0" smtClean="0">
                <a:solidFill>
                  <a:schemeClr val="accent6"/>
                </a:solidFill>
                <a:latin typeface="Arial Narrow" panose="020B0606020202030204" pitchFamily="34" charset="0"/>
                <a:cs typeface="Times New Roman" panose="02020603050405020304" pitchFamily="18" charset="0"/>
              </a:rPr>
              <a:t>En </a:t>
            </a:r>
            <a:r>
              <a:rPr lang="es-EC" sz="1200" b="1" dirty="0">
                <a:solidFill>
                  <a:schemeClr val="accent6"/>
                </a:solidFill>
                <a:latin typeface="Arial Narrow" panose="020B0606020202030204" pitchFamily="34" charset="0"/>
                <a:cs typeface="Times New Roman" panose="02020603050405020304" pitchFamily="18" charset="0"/>
              </a:rPr>
              <a:t>el CAPITULO IV se trata la propuesta desde sus Objetivos, justificación, requerimientos, Metodología de software aplicada, Diagramas UML, casos de uso, modelo entidad relación.</a:t>
            </a:r>
            <a:endParaRPr lang="es-US" sz="1200" b="1" dirty="0">
              <a:solidFill>
                <a:schemeClr val="accent6"/>
              </a:solidFill>
              <a:latin typeface="Arial Narrow" panose="020B0606020202030204" pitchFamily="34" charset="0"/>
              <a:cs typeface="Times New Roman" panose="02020603050405020304" pitchFamily="18" charset="0"/>
            </a:endParaRPr>
          </a:p>
          <a:p>
            <a:pPr algn="just">
              <a:buClrTx/>
              <a:buFont typeface="+mj-lt"/>
              <a:buAutoNum type="arabicParenR"/>
            </a:pPr>
            <a:r>
              <a:rPr lang="es-EC" sz="1200" b="1" dirty="0">
                <a:solidFill>
                  <a:schemeClr val="accent6"/>
                </a:solidFill>
                <a:latin typeface="Arial Narrow" panose="020B0606020202030204" pitchFamily="34" charset="0"/>
                <a:cs typeface="Times New Roman" panose="02020603050405020304" pitchFamily="18" charset="0"/>
              </a:rPr>
              <a:t>En el CAPITULO V se trata de la descripción de las pantallas del sistema y sus funcionalidades, Impacto de la </a:t>
            </a:r>
            <a:r>
              <a:rPr lang="es-EC" sz="1200" b="1" dirty="0" smtClean="0">
                <a:solidFill>
                  <a:schemeClr val="accent6"/>
                </a:solidFill>
                <a:latin typeface="Arial Narrow" panose="020B0606020202030204" pitchFamily="34" charset="0"/>
                <a:cs typeface="Times New Roman" panose="02020603050405020304" pitchFamily="18" charset="0"/>
              </a:rPr>
              <a:t>propuesta</a:t>
            </a:r>
            <a:r>
              <a:rPr lang="es-EC" sz="1200" b="1" dirty="0">
                <a:solidFill>
                  <a:schemeClr val="accent6"/>
                </a:solidFill>
                <a:latin typeface="Arial Narrow" panose="020B0606020202030204" pitchFamily="34" charset="0"/>
                <a:cs typeface="Times New Roman" panose="02020603050405020304" pitchFamily="18" charset="0"/>
              </a:rPr>
              <a:t>, conclusiones, Recomendaciones, Anexos con sus pruebas de funcionalidad del sistema, Manual de usuario del sistema y bibliografía.</a:t>
            </a:r>
            <a:endParaRPr lang="es-US" sz="1200" b="1" dirty="0">
              <a:solidFill>
                <a:schemeClr val="accent6"/>
              </a:solidFill>
              <a:latin typeface="Arial Narrow" panose="020B0606020202030204" pitchFamily="34" charset="0"/>
              <a:cs typeface="Times New Roman" panose="02020603050405020304" pitchFamily="18" charset="0"/>
            </a:endParaRPr>
          </a:p>
          <a:p>
            <a:pPr marL="0" lvl="0" indent="0" algn="l" rtl="0">
              <a:spcBef>
                <a:spcPts val="600"/>
              </a:spcBef>
              <a:spcAft>
                <a:spcPts val="0"/>
              </a:spcAft>
              <a:buClr>
                <a:schemeClr val="dk1"/>
              </a:buClr>
              <a:buSzPts val="1100"/>
              <a:buFont typeface="Arial"/>
              <a:buNone/>
            </a:pPr>
            <a:endParaRPr sz="12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5954126" y="1542370"/>
            <a:ext cx="3109961" cy="1677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latin typeface="+mj-lt"/>
              </a:rPr>
              <a:t>ESTA PANTALLA PERMITE AL USUARIO REALIZAR LAS ACCIONES DE :</a:t>
            </a:r>
          </a:p>
          <a:p>
            <a:pPr marL="76200" lvl="0" indent="0" algn="ctr">
              <a:lnSpc>
                <a:spcPct val="150000"/>
              </a:lnSpc>
              <a:buClr>
                <a:srgbClr val="D3EBD5"/>
              </a:buClr>
              <a:buNone/>
            </a:pPr>
            <a:r>
              <a:rPr lang="es-US" sz="1400" b="1" i="1" dirty="0" smtClean="0">
                <a:solidFill>
                  <a:srgbClr val="002060"/>
                </a:solidFill>
                <a:effectLst>
                  <a:outerShdw blurRad="38100" dist="38100" dir="2700000" algn="tl">
                    <a:srgbClr val="000000">
                      <a:alpha val="43137"/>
                    </a:srgbClr>
                  </a:outerShdw>
                </a:effectLst>
              </a:rPr>
              <a:t>AGREGAR ITEMS.</a:t>
            </a:r>
          </a:p>
          <a:p>
            <a:pPr marL="76200" lvl="0" indent="0" algn="ctr">
              <a:lnSpc>
                <a:spcPct val="150000"/>
              </a:lnSpc>
              <a:buClr>
                <a:srgbClr val="D3EBD5"/>
              </a:buClr>
              <a:buNone/>
            </a:pPr>
            <a:r>
              <a:rPr lang="es-US" sz="1400" b="1" i="1" dirty="0" smtClean="0">
                <a:solidFill>
                  <a:srgbClr val="002060"/>
                </a:solidFill>
                <a:effectLst>
                  <a:outerShdw blurRad="38100" dist="38100" dir="2700000" algn="tl">
                    <a:srgbClr val="000000">
                      <a:alpha val="43137"/>
                    </a:srgbClr>
                  </a:outerShdw>
                </a:effectLst>
              </a:rPr>
              <a:t>ELIMINAR ITEMS</a:t>
            </a:r>
            <a:endParaRPr lang="es-US" sz="1400" b="1" i="1" dirty="0">
              <a:solidFill>
                <a:srgbClr val="002060"/>
              </a:solidFill>
              <a:effectLst>
                <a:outerShdw blurRad="38100" dist="38100" dir="2700000" algn="tl">
                  <a:srgbClr val="000000">
                    <a:alpha val="43137"/>
                  </a:srgbClr>
                </a:outerShdw>
              </a:effectLst>
            </a:endParaRPr>
          </a:p>
        </p:txBody>
      </p:sp>
      <p:sp>
        <p:nvSpPr>
          <p:cNvPr id="5" name="Google Shape;4030;p35"/>
          <p:cNvSpPr/>
          <p:nvPr/>
        </p:nvSpPr>
        <p:spPr>
          <a:xfrm>
            <a:off x="250459" y="110354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2">
              <a:lumMod val="50000"/>
            </a:schemeClr>
          </a:solidFill>
          <a:ln w="9525" cap="flat" cmpd="sng">
            <a:solidFill>
              <a:srgbClr val="FF0000"/>
            </a:solidFill>
            <a:prstDash val="solid"/>
            <a:round/>
            <a:headEnd type="none" w="sm" len="sm"/>
            <a:tailEnd type="none" w="sm" len="sm"/>
          </a:ln>
          <a:effectLst>
            <a:glow rad="101600">
              <a:schemeClr val="accent2">
                <a:satMod val="175000"/>
                <a:alpha val="40000"/>
              </a:schemeClr>
            </a:glow>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p:cNvPicPr/>
          <p:nvPr/>
        </p:nvPicPr>
        <p:blipFill>
          <a:blip r:embed="rId2"/>
          <a:stretch>
            <a:fillRect/>
          </a:stretch>
        </p:blipFill>
        <p:spPr>
          <a:xfrm>
            <a:off x="518160" y="1336993"/>
            <a:ext cx="5168265" cy="2834958"/>
          </a:xfrm>
          <a:prstGeom prst="rect">
            <a:avLst/>
          </a:prstGeom>
          <a:ln>
            <a:solidFill>
              <a:srgbClr val="002060"/>
            </a:solidFill>
          </a:ln>
        </p:spPr>
      </p:pic>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6532244" y="2431604"/>
            <a:ext cx="327660" cy="327660"/>
          </a:xfrm>
          <a:prstGeom prst="rect">
            <a:avLst/>
          </a:prstGeom>
          <a:noFill/>
          <a:ln>
            <a:solidFill>
              <a:srgbClr val="92D050"/>
            </a:solidFill>
          </a:ln>
        </p:spPr>
      </p:pic>
      <p:pic>
        <p:nvPicPr>
          <p:cNvPr id="9" name="Imagen 8"/>
          <p:cNvPicPr/>
          <p:nvPr/>
        </p:nvPicPr>
        <p:blipFill>
          <a:blip r:embed="rId4">
            <a:extLst>
              <a:ext uri="{28A0092B-C50C-407E-A947-70E740481C1C}">
                <a14:useLocalDpi xmlns:a14="http://schemas.microsoft.com/office/drawing/2010/main" val="0"/>
              </a:ext>
            </a:extLst>
          </a:blip>
          <a:srcRect/>
          <a:stretch>
            <a:fillRect/>
          </a:stretch>
        </p:blipFill>
        <p:spPr bwMode="auto">
          <a:xfrm>
            <a:off x="6532244" y="2875870"/>
            <a:ext cx="341313" cy="285750"/>
          </a:xfrm>
          <a:prstGeom prst="rect">
            <a:avLst/>
          </a:prstGeom>
          <a:noFill/>
          <a:ln>
            <a:solidFill>
              <a:srgbClr val="C00000"/>
            </a:solidFill>
          </a:ln>
        </p:spPr>
      </p:pic>
    </p:spTree>
    <p:extLst>
      <p:ext uri="{BB962C8B-B14F-4D97-AF65-F5344CB8AC3E}">
        <p14:creationId xmlns:p14="http://schemas.microsoft.com/office/powerpoint/2010/main" val="4293320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lvl="0" indent="0" algn="ctr">
              <a:buClr>
                <a:srgbClr val="D3EBD5"/>
              </a:buClr>
              <a:buNone/>
            </a:pP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Pantalla </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 Reportes</a:t>
            </a:r>
            <a:endPar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lvl="0" indent="0" algn="just">
              <a:buClr>
                <a:srgbClr val="D3EBD5"/>
              </a:buClr>
              <a:buNone/>
            </a:pPr>
            <a:r>
              <a:rPr lang="es-US" sz="1400" b="1" dirty="0" smtClean="0">
                <a:solidFill>
                  <a:schemeClr val="accent1">
                    <a:lumMod val="75000"/>
                  </a:schemeClr>
                </a:solidFill>
                <a:latin typeface="Britannic Bold" panose="020B0903060703020204" pitchFamily="34" charset="0"/>
              </a:rPr>
              <a:t>Esta opción permitirá ver los reportes de los productos vendidos los productos qu</a:t>
            </a:r>
            <a:r>
              <a:rPr lang="es-US" sz="1400" b="1" dirty="0" smtClean="0">
                <a:solidFill>
                  <a:schemeClr val="accent1">
                    <a:lumMod val="75000"/>
                  </a:schemeClr>
                </a:solidFill>
                <a:latin typeface="Britannic Bold" panose="020B0903060703020204" pitchFamily="34" charset="0"/>
              </a:rPr>
              <a:t>e quedan en stock y los usuarios que pueden acceder al sistema.</a:t>
            </a:r>
            <a:endParaRPr lang="es-US" sz="1400" b="1" dirty="0">
              <a:solidFill>
                <a:schemeClr val="accent1">
                  <a:lumMod val="75000"/>
                </a:schemeClr>
              </a:solidFill>
            </a:endParaRP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1"/>
          </a:solidFill>
          <a:ln w="9525" cap="flat" cmpd="sng">
            <a:solidFill>
              <a:schemeClr val="bg1"/>
            </a:solidFill>
            <a:prstDash val="solid"/>
            <a:round/>
            <a:headEnd type="none" w="sm" len="sm"/>
            <a:tailEnd type="none" w="sm" len="sm"/>
          </a:ln>
          <a:effectLst>
            <a:glow rad="228600">
              <a:schemeClr val="accent6">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2"/>
          <a:stretch>
            <a:fillRect/>
          </a:stretch>
        </p:blipFill>
        <p:spPr>
          <a:xfrm>
            <a:off x="3638550" y="1256781"/>
            <a:ext cx="5220189" cy="2886753"/>
          </a:xfrm>
          <a:prstGeom prst="rect">
            <a:avLst/>
          </a:prstGeom>
        </p:spPr>
      </p:pic>
    </p:spTree>
    <p:extLst>
      <p:ext uri="{BB962C8B-B14F-4D97-AF65-F5344CB8AC3E}">
        <p14:creationId xmlns:p14="http://schemas.microsoft.com/office/powerpoint/2010/main" val="428101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5919805" y="1603657"/>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lvl="0" indent="0" algn="ctr">
              <a:buClr>
                <a:srgbClr val="D3EBD5"/>
              </a:buClr>
              <a:buNone/>
            </a:pP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Pantalla </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 control de usuarios</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a:t>
            </a:r>
            <a:endPar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lvl="0" indent="0" algn="just">
              <a:buClr>
                <a:srgbClr val="D3EBD5"/>
              </a:buClr>
              <a:buNone/>
            </a:pPr>
            <a:r>
              <a:rPr lang="es-US" sz="1400" b="1" dirty="0" smtClean="0">
                <a:solidFill>
                  <a:schemeClr val="accent1">
                    <a:lumMod val="75000"/>
                  </a:schemeClr>
                </a:solidFill>
                <a:latin typeface="Britannic Bold" panose="020B0903060703020204" pitchFamily="34" charset="0"/>
              </a:rPr>
              <a:t>la </a:t>
            </a:r>
            <a:r>
              <a:rPr lang="es-US" sz="1400" b="1" dirty="0">
                <a:solidFill>
                  <a:schemeClr val="accent1">
                    <a:lumMod val="75000"/>
                  </a:schemeClr>
                </a:solidFill>
                <a:latin typeface="Britannic Bold" panose="020B0903060703020204" pitchFamily="34" charset="0"/>
              </a:rPr>
              <a:t>opción </a:t>
            </a:r>
            <a:r>
              <a:rPr lang="es-US" sz="1400" b="1" dirty="0" smtClean="0">
                <a:solidFill>
                  <a:schemeClr val="accent1">
                    <a:lumMod val="75000"/>
                  </a:schemeClr>
                </a:solidFill>
                <a:latin typeface="Britannic Bold" panose="020B0903060703020204" pitchFamily="34" charset="0"/>
              </a:rPr>
              <a:t>de usuarios es un </a:t>
            </a:r>
            <a:r>
              <a:rPr lang="es-US" sz="1400" b="1" dirty="0">
                <a:solidFill>
                  <a:schemeClr val="accent1">
                    <a:lumMod val="75000"/>
                  </a:schemeClr>
                </a:solidFill>
                <a:latin typeface="Britannic Bold" panose="020B0903060703020204" pitchFamily="34" charset="0"/>
              </a:rPr>
              <a:t>requerimiento básico en cualquier sistema. Que permitirá </a:t>
            </a:r>
            <a:r>
              <a:rPr lang="es-US" sz="1400" b="1" dirty="0" smtClean="0">
                <a:solidFill>
                  <a:schemeClr val="accent1">
                    <a:lumMod val="75000"/>
                  </a:schemeClr>
                </a:solidFill>
                <a:latin typeface="Britannic Bold" panose="020B0903060703020204" pitchFamily="34" charset="0"/>
              </a:rPr>
              <a:t>acceder a la información con los respectivos permisos debido a cada función que realices en la empresa.</a:t>
            </a:r>
            <a:endParaRPr lang="es-US" sz="1400" b="1" dirty="0">
              <a:solidFill>
                <a:schemeClr val="accent1">
                  <a:lumMod val="75000"/>
                </a:schemeClr>
              </a:solidFill>
            </a:endParaRPr>
          </a:p>
        </p:txBody>
      </p:sp>
      <p:sp>
        <p:nvSpPr>
          <p:cNvPr id="5" name="Google Shape;4030;p35"/>
          <p:cNvSpPr/>
          <p:nvPr/>
        </p:nvSpPr>
        <p:spPr>
          <a:xfrm>
            <a:off x="250459" y="110354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bg1">
              <a:lumMod val="50000"/>
            </a:schemeClr>
          </a:solidFill>
          <a:ln w="9525" cap="flat" cmpd="sng">
            <a:solidFill>
              <a:srgbClr val="92D050"/>
            </a:solidFill>
            <a:prstDash val="solid"/>
            <a:round/>
            <a:headEnd type="none" w="sm" len="sm"/>
            <a:tailEnd type="none" w="sm" len="sm"/>
          </a:ln>
          <a:effectLst>
            <a:glow rad="228600">
              <a:schemeClr val="accent3">
                <a:satMod val="175000"/>
                <a:alpha val="40000"/>
              </a:schemeClr>
            </a:glow>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p:cNvPicPr/>
          <p:nvPr/>
        </p:nvPicPr>
        <p:blipFill>
          <a:blip r:embed="rId2"/>
          <a:stretch>
            <a:fillRect/>
          </a:stretch>
        </p:blipFill>
        <p:spPr>
          <a:xfrm>
            <a:off x="508635" y="1284605"/>
            <a:ext cx="5206365" cy="2906395"/>
          </a:xfrm>
          <a:prstGeom prst="rect">
            <a:avLst/>
          </a:prstGeom>
          <a:ln>
            <a:solidFill>
              <a:srgbClr val="002060"/>
            </a:solidFill>
          </a:ln>
        </p:spPr>
      </p:pic>
    </p:spTree>
    <p:extLst>
      <p:ext uri="{BB962C8B-B14F-4D97-AF65-F5344CB8AC3E}">
        <p14:creationId xmlns:p14="http://schemas.microsoft.com/office/powerpoint/2010/main" val="2044522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lvl="0" indent="0" algn="ctr">
              <a:buClr>
                <a:srgbClr val="D3EBD5"/>
              </a:buClr>
              <a:buNone/>
            </a:pP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Pantalla </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 Facturación</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a:t>
            </a:r>
            <a:endPar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lvl="0" indent="0" algn="just">
              <a:buClr>
                <a:srgbClr val="D3EBD5"/>
              </a:buClr>
              <a:buNone/>
            </a:pPr>
            <a:r>
              <a:rPr lang="es-US" sz="1400" b="1" dirty="0" smtClean="0">
                <a:solidFill>
                  <a:schemeClr val="accent1">
                    <a:lumMod val="75000"/>
                  </a:schemeClr>
                </a:solidFill>
              </a:rPr>
              <a:t>Esta pantalla permitirá facturar el pedido de manera rápida y quedara registrada en la base de datos.</a:t>
            </a:r>
            <a:endParaRPr lang="es-US" sz="1400" b="1" dirty="0">
              <a:solidFill>
                <a:schemeClr val="accent1">
                  <a:lumMod val="75000"/>
                </a:schemeClr>
              </a:solidFill>
            </a:endParaRP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1"/>
          </a:solidFill>
          <a:ln w="9525" cap="flat" cmpd="sng">
            <a:solidFill>
              <a:schemeClr val="bg1"/>
            </a:solidFill>
            <a:prstDash val="solid"/>
            <a:round/>
            <a:headEnd type="none" w="sm" len="sm"/>
            <a:tailEnd type="none" w="sm" len="sm"/>
          </a:ln>
          <a:effectLst>
            <a:glow rad="139700">
              <a:schemeClr val="accent2">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p:cNvPicPr/>
          <p:nvPr/>
        </p:nvPicPr>
        <p:blipFill>
          <a:blip r:embed="rId2"/>
          <a:stretch>
            <a:fillRect/>
          </a:stretch>
        </p:blipFill>
        <p:spPr>
          <a:xfrm>
            <a:off x="3533775" y="1149804"/>
            <a:ext cx="5372100" cy="3053442"/>
          </a:xfrm>
          <a:prstGeom prst="rect">
            <a:avLst/>
          </a:prstGeom>
          <a:ln>
            <a:solidFill>
              <a:srgbClr val="002060"/>
            </a:solidFill>
          </a:ln>
        </p:spPr>
      </p:pic>
    </p:spTree>
    <p:extLst>
      <p:ext uri="{BB962C8B-B14F-4D97-AF65-F5344CB8AC3E}">
        <p14:creationId xmlns:p14="http://schemas.microsoft.com/office/powerpoint/2010/main" val="3557922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5976922" y="884466"/>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lvl="0" indent="0" algn="ctr">
              <a:buClr>
                <a:srgbClr val="D3EBD5"/>
              </a:buClr>
              <a:buNone/>
            </a:pP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Pantalla de inicio de sesión del sistema </a:t>
            </a:r>
          </a:p>
          <a:p>
            <a:pPr marL="76200" lvl="0" indent="0" algn="just">
              <a:buClr>
                <a:srgbClr val="D3EBD5"/>
              </a:buClr>
              <a:buNone/>
            </a:pPr>
            <a:r>
              <a:rPr lang="es-US" sz="1400" b="1" dirty="0">
                <a:solidFill>
                  <a:schemeClr val="accent1">
                    <a:lumMod val="75000"/>
                  </a:schemeClr>
                </a:solidFill>
                <a:latin typeface="Britannic Bold" panose="020B0903060703020204" pitchFamily="34" charset="0"/>
              </a:rPr>
              <a:t>El sistema a desarrollar cuenta con entorno un estético y moderno con la opción de  inicio de sesión  un requerimiento básico en cualquier sistema. Que permitirá la seguridad y resguardo de la información</a:t>
            </a:r>
            <a:r>
              <a:rPr lang="es-US" sz="1400" b="1" dirty="0">
                <a:solidFill>
                  <a:schemeClr val="accent1">
                    <a:lumMod val="75000"/>
                  </a:schemeClr>
                </a:solidFill>
              </a:rPr>
              <a:t>.</a:t>
            </a:r>
          </a:p>
        </p:txBody>
      </p:sp>
      <p:sp>
        <p:nvSpPr>
          <p:cNvPr id="5" name="Google Shape;4030;p35"/>
          <p:cNvSpPr/>
          <p:nvPr/>
        </p:nvSpPr>
        <p:spPr>
          <a:xfrm>
            <a:off x="250459" y="110354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C000"/>
          </a:solidFill>
          <a:ln w="9525" cap="flat" cmpd="sng">
            <a:solidFill>
              <a:schemeClr val="tx1"/>
            </a:solidFill>
            <a:prstDash val="solid"/>
            <a:round/>
            <a:headEnd type="none" w="sm" len="sm"/>
            <a:tailEnd type="none" w="sm" len="sm"/>
          </a:ln>
          <a:effectLst>
            <a:glow rad="63500">
              <a:schemeClr val="accent6">
                <a:satMod val="175000"/>
                <a:alpha val="40000"/>
              </a:schemeClr>
            </a:glow>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p:cNvPicPr/>
          <p:nvPr/>
        </p:nvPicPr>
        <p:blipFill>
          <a:blip r:embed="rId2"/>
          <a:stretch>
            <a:fillRect/>
          </a:stretch>
        </p:blipFill>
        <p:spPr>
          <a:xfrm>
            <a:off x="495753" y="1274991"/>
            <a:ext cx="5178758" cy="2973159"/>
          </a:xfrm>
          <a:prstGeom prst="rect">
            <a:avLst/>
          </a:prstGeom>
          <a:ln>
            <a:solidFill>
              <a:srgbClr val="002060"/>
            </a:solidFill>
          </a:ln>
        </p:spPr>
      </p:pic>
    </p:spTree>
    <p:extLst>
      <p:ext uri="{BB962C8B-B14F-4D97-AF65-F5344CB8AC3E}">
        <p14:creationId xmlns:p14="http://schemas.microsoft.com/office/powerpoint/2010/main" val="1143788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5976922" y="884466"/>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lvl="0" indent="0" algn="ctr">
              <a:buClr>
                <a:srgbClr val="D3EBD5"/>
              </a:buClr>
              <a:buNone/>
            </a:pP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Pantalla de inicio de sesión del sistema </a:t>
            </a:r>
          </a:p>
          <a:p>
            <a:pPr marL="76200" lvl="0" indent="0" algn="just">
              <a:buClr>
                <a:srgbClr val="D3EBD5"/>
              </a:buClr>
              <a:buNone/>
            </a:pPr>
            <a:r>
              <a:rPr lang="es-US" sz="1400" b="1" dirty="0">
                <a:solidFill>
                  <a:schemeClr val="accent1">
                    <a:lumMod val="75000"/>
                  </a:schemeClr>
                </a:solidFill>
                <a:latin typeface="Britannic Bold" panose="020B0903060703020204" pitchFamily="34" charset="0"/>
              </a:rPr>
              <a:t>El sistema a desarrollar cuenta con entorno un estético y moderno con la opción de  inicio de sesión  un requerimiento básico en cualquier sistema. Que permitirá la seguridad y resguardo de la información</a:t>
            </a:r>
            <a:r>
              <a:rPr lang="es-US" sz="1400" b="1" dirty="0">
                <a:solidFill>
                  <a:schemeClr val="accent1">
                    <a:lumMod val="75000"/>
                  </a:schemeClr>
                </a:solidFill>
              </a:rPr>
              <a:t>.</a:t>
            </a:r>
          </a:p>
        </p:txBody>
      </p:sp>
      <p:sp>
        <p:nvSpPr>
          <p:cNvPr id="5" name="Google Shape;4030;p35"/>
          <p:cNvSpPr/>
          <p:nvPr/>
        </p:nvSpPr>
        <p:spPr>
          <a:xfrm>
            <a:off x="250459" y="110354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C000"/>
          </a:solidFill>
          <a:ln w="9525" cap="flat" cmpd="sng">
            <a:solidFill>
              <a:schemeClr val="tx1"/>
            </a:solidFill>
            <a:prstDash val="solid"/>
            <a:round/>
            <a:headEnd type="none" w="sm" len="sm"/>
            <a:tailEnd type="none" w="sm" len="sm"/>
          </a:ln>
          <a:effectLst>
            <a:glow rad="63500">
              <a:schemeClr val="accent6">
                <a:satMod val="175000"/>
                <a:alpha val="40000"/>
              </a:schemeClr>
            </a:glow>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523240" y="1337310"/>
            <a:ext cx="5144135" cy="2834640"/>
          </a:xfrm>
          <a:prstGeom prst="rect">
            <a:avLst/>
          </a:prstGeom>
          <a:noFill/>
          <a:ln>
            <a:solidFill>
              <a:schemeClr val="bg1">
                <a:lumMod val="50000"/>
              </a:schemeClr>
            </a:solidFill>
          </a:ln>
        </p:spPr>
      </p:pic>
    </p:spTree>
    <p:extLst>
      <p:ext uri="{BB962C8B-B14F-4D97-AF65-F5344CB8AC3E}">
        <p14:creationId xmlns:p14="http://schemas.microsoft.com/office/powerpoint/2010/main" val="342631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109961"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lgn="ctr">
              <a:buClr>
                <a:srgbClr val="D3EBD5"/>
              </a:buClr>
              <a:buFont typeface="Titillium Web Light"/>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p>
          <a:p>
            <a:pPr marL="76200" indent="0" algn="ctr">
              <a:buClr>
                <a:srgbClr val="D3EBD5"/>
              </a:buClr>
              <a:buFont typeface="Titillium Web Light"/>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Listado de Usuarios  </a:t>
            </a:r>
            <a:endPar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indent="0" algn="just">
              <a:buClr>
                <a:srgbClr val="D3EBD5"/>
              </a:buClr>
              <a:buFont typeface="Titillium Web Light"/>
              <a:buNone/>
            </a:pPr>
            <a:r>
              <a:rPr lang="es-US" sz="1400" b="1" dirty="0" smtClean="0">
                <a:solidFill>
                  <a:srgbClr val="4F81BD">
                    <a:lumMod val="75000"/>
                  </a:srgbClr>
                </a:solidFill>
              </a:rPr>
              <a:t>El listado mostrara las personas que podrán acceder al sistema. Ya sea un vendedor u administrador.</a:t>
            </a:r>
            <a:endParaRPr lang="es-US" sz="1400" b="1" dirty="0">
              <a:solidFill>
                <a:srgbClr val="4F81BD">
                  <a:lumMod val="75000"/>
                </a:srgbClr>
              </a:solidFill>
            </a:endParaRPr>
          </a:p>
        </p:txBody>
      </p:sp>
      <p:sp>
        <p:nvSpPr>
          <p:cNvPr id="5" name="Google Shape;4030;p35"/>
          <p:cNvSpPr/>
          <p:nvPr/>
        </p:nvSpPr>
        <p:spPr>
          <a:xfrm>
            <a:off x="3394677" y="1046391"/>
            <a:ext cx="5669346" cy="383040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1"/>
          </a:solidFill>
          <a:ln w="9525" cap="flat" cmpd="sng">
            <a:solidFill>
              <a:schemeClr val="bg1"/>
            </a:solidFill>
            <a:prstDash val="solid"/>
            <a:round/>
            <a:headEnd type="none" w="sm" len="sm"/>
            <a:tailEnd type="none" w="sm" len="sm"/>
          </a:ln>
          <a:effectLst>
            <a:glow rad="139700">
              <a:schemeClr val="accent2">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endParaRPr/>
          </a:p>
        </p:txBody>
      </p:sp>
      <p:pic>
        <p:nvPicPr>
          <p:cNvPr id="7" name="Imagen 6"/>
          <p:cNvPicPr/>
          <p:nvPr/>
        </p:nvPicPr>
        <p:blipFill>
          <a:blip r:embed="rId2">
            <a:extLst>
              <a:ext uri="{28A0092B-C50C-407E-A947-70E740481C1C}">
                <a14:useLocalDpi xmlns:a14="http://schemas.microsoft.com/office/drawing/2010/main" val="0"/>
              </a:ext>
            </a:extLst>
          </a:blip>
          <a:srcRect/>
          <a:stretch>
            <a:fillRect/>
          </a:stretch>
        </p:blipFill>
        <p:spPr bwMode="auto">
          <a:xfrm>
            <a:off x="3667875" y="1331926"/>
            <a:ext cx="5095982" cy="2695543"/>
          </a:xfrm>
          <a:prstGeom prst="rect">
            <a:avLst/>
          </a:prstGeom>
          <a:noFill/>
          <a:ln>
            <a:solidFill>
              <a:schemeClr val="bg1">
                <a:lumMod val="50000"/>
              </a:schemeClr>
            </a:solidFill>
          </a:ln>
        </p:spPr>
      </p:pic>
    </p:spTree>
    <p:extLst>
      <p:ext uri="{BB962C8B-B14F-4D97-AF65-F5344CB8AC3E}">
        <p14:creationId xmlns:p14="http://schemas.microsoft.com/office/powerpoint/2010/main" val="5362782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CAPÍTULO </a:t>
            </a:r>
            <a:r>
              <a:rPr lang="es-EC" i="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i="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Google Shape;3842;p14"/>
          <p:cNvSpPr txBox="1">
            <a:spLocks/>
          </p:cNvSpPr>
          <p:nvPr/>
        </p:nvSpPr>
        <p:spPr>
          <a:xfrm>
            <a:off x="109489" y="1465491"/>
            <a:ext cx="3566442" cy="2422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Pantallas </a:t>
            </a:r>
            <a:r>
              <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del Sistema Web </a:t>
            </a:r>
            <a:endPar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lvl="0" indent="0" algn="ctr">
              <a:buClr>
                <a:srgbClr val="D3EBD5"/>
              </a:buClr>
              <a:buNone/>
            </a:pP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Descripción  de botones desplegables</a:t>
            </a:r>
            <a:r>
              <a:rPr lang="es-US" sz="1400" b="1" dirty="0" smtClean="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rPr>
              <a:t> </a:t>
            </a:r>
            <a:endParaRPr lang="es-US" sz="1400" b="1" dirty="0">
              <a:solidFill>
                <a:srgbClr val="002060"/>
              </a:solidFill>
              <a:effectLst>
                <a:outerShdw blurRad="38100" dist="38100" dir="2700000" algn="tl">
                  <a:srgbClr val="000000">
                    <a:alpha val="43137"/>
                  </a:srgbClr>
                </a:outerShdw>
              </a:effectLst>
              <a:latin typeface="Cooper Black" panose="0208090404030B020404" pitchFamily="18" charset="0"/>
              <a:cs typeface="Segoe UI Semilight" panose="020B0402040204020203" pitchFamily="34" charset="0"/>
            </a:endParaRPr>
          </a:p>
          <a:p>
            <a:pPr marL="76200" lvl="0" indent="0" algn="just">
              <a:buClr>
                <a:srgbClr val="D3EBD5"/>
              </a:buClr>
              <a:buNone/>
            </a:pPr>
            <a:r>
              <a:rPr lang="es-US" sz="1400" b="1" dirty="0" smtClean="0">
                <a:solidFill>
                  <a:schemeClr val="accent1">
                    <a:lumMod val="75000"/>
                  </a:schemeClr>
                </a:solidFill>
              </a:rPr>
              <a:t>Se desplegara 4 opciones en la parte inferior del sistema con sus función respectiva.</a:t>
            </a:r>
            <a:endParaRPr lang="es-US" sz="1400" b="1" dirty="0">
              <a:solidFill>
                <a:schemeClr val="accent1">
                  <a:lumMod val="75000"/>
                </a:schemeClr>
              </a:solidFill>
            </a:endParaRPr>
          </a:p>
        </p:txBody>
      </p:sp>
      <p:sp>
        <p:nvSpPr>
          <p:cNvPr id="5" name="Google Shape;4030;p35"/>
          <p:cNvSpPr/>
          <p:nvPr/>
        </p:nvSpPr>
        <p:spPr>
          <a:xfrm>
            <a:off x="3935001" y="1046391"/>
            <a:ext cx="5129021" cy="367972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1"/>
          </a:solidFill>
          <a:ln w="9525" cap="flat" cmpd="sng">
            <a:solidFill>
              <a:schemeClr val="bg1"/>
            </a:solidFill>
            <a:prstDash val="solid"/>
            <a:round/>
            <a:headEnd type="none" w="sm" len="sm"/>
            <a:tailEnd type="none" w="sm" len="sm"/>
          </a:ln>
          <a:effectLst>
            <a:glow rad="139700">
              <a:schemeClr val="accent2">
                <a:satMod val="175000"/>
                <a:alpha val="40000"/>
              </a:schemeClr>
            </a:glow>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p:cNvPicPr/>
          <p:nvPr/>
        </p:nvPicPr>
        <p:blipFill>
          <a:blip r:embed="rId2">
            <a:extLst>
              <a:ext uri="{28A0092B-C50C-407E-A947-70E740481C1C}">
                <a14:useLocalDpi xmlns:a14="http://schemas.microsoft.com/office/drawing/2010/main" val="0"/>
              </a:ext>
            </a:extLst>
          </a:blip>
          <a:srcRect/>
          <a:stretch>
            <a:fillRect/>
          </a:stretch>
        </p:blipFill>
        <p:spPr bwMode="auto">
          <a:xfrm>
            <a:off x="4150759" y="1273996"/>
            <a:ext cx="4654193" cy="2613564"/>
          </a:xfrm>
          <a:prstGeom prst="rect">
            <a:avLst/>
          </a:prstGeom>
          <a:noFill/>
          <a:ln>
            <a:solidFill>
              <a:schemeClr val="bg1">
                <a:lumMod val="50000"/>
              </a:schemeClr>
            </a:solidFill>
          </a:ln>
        </p:spPr>
      </p:pic>
    </p:spTree>
    <p:extLst>
      <p:ext uri="{BB962C8B-B14F-4D97-AF65-F5344CB8AC3E}">
        <p14:creationId xmlns:p14="http://schemas.microsoft.com/office/powerpoint/2010/main" val="119426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1351088" y="421061"/>
            <a:ext cx="5165709" cy="6819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smtClean="0">
                <a:solidFill>
                  <a:srgbClr val="D3EBD5"/>
                </a:solidFill>
                <a:effectLst>
                  <a:outerShdw blurRad="38100" dist="38100" dir="2700000" algn="tl">
                    <a:srgbClr val="000000">
                      <a:alpha val="43137"/>
                    </a:srgbClr>
                  </a:outerShdw>
                </a:effectLst>
                <a:latin typeface="Cooper Black" panose="0208090404030B020404" pitchFamily="18" charset="0"/>
              </a:rPr>
              <a:t>AGRADECIMENTO</a:t>
            </a:r>
            <a:endParaRPr sz="4000" b="1" dirty="0">
              <a:solidFill>
                <a:srgbClr val="D3EBD5"/>
              </a:solidFill>
              <a:effectLst>
                <a:outerShdw blurRad="38100" dist="38100" dir="2700000" algn="tl">
                  <a:srgbClr val="000000">
                    <a:alpha val="43137"/>
                  </a:srgbClr>
                </a:outerShdw>
              </a:effectLst>
              <a:latin typeface="Cooper Black" panose="0208090404030B020404" pitchFamily="18" charset="0"/>
            </a:endParaRPr>
          </a:p>
        </p:txBody>
      </p:sp>
      <p:sp>
        <p:nvSpPr>
          <p:cNvPr id="3878" name="Google Shape;3878;p19"/>
          <p:cNvSpPr txBox="1">
            <a:spLocks noGrp="1"/>
          </p:cNvSpPr>
          <p:nvPr>
            <p:ph type="subTitle" idx="4294967295"/>
          </p:nvPr>
        </p:nvSpPr>
        <p:spPr>
          <a:xfrm>
            <a:off x="1152095" y="1367868"/>
            <a:ext cx="5495100" cy="3080841"/>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342900" lvl="0" indent="-342900" algn="l" rtl="0">
              <a:spcBef>
                <a:spcPts val="600"/>
              </a:spcBef>
              <a:spcAft>
                <a:spcPts val="0"/>
              </a:spcAft>
              <a:buFont typeface="Wingdings" panose="05000000000000000000" pitchFamily="2" charset="2"/>
              <a:buChar char=""/>
            </a:pPr>
            <a:r>
              <a:rPr lang="en"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Primero a Dios por permitir sobrevivir un dia mas en esta pandemia.</a:t>
            </a:r>
          </a:p>
          <a:p>
            <a:pPr marL="342900" lvl="0" indent="-342900" algn="l" rtl="0">
              <a:spcBef>
                <a:spcPts val="600"/>
              </a:spcBef>
              <a:spcAft>
                <a:spcPts val="0"/>
              </a:spcAft>
              <a:buFont typeface="Wingdings" panose="05000000000000000000" pitchFamily="2" charset="2"/>
              <a:buChar char=""/>
            </a:pPr>
            <a:r>
              <a:rPr lang="es-US"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r>
              <a:rPr lang="en"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mis Padres por el apoyo en todo aspecto.</a:t>
            </a:r>
          </a:p>
          <a:p>
            <a:pPr marL="342900" lvl="0" indent="-342900" algn="l" rtl="0">
              <a:spcBef>
                <a:spcPts val="600"/>
              </a:spcBef>
              <a:spcAft>
                <a:spcPts val="0"/>
              </a:spcAft>
              <a:buFont typeface="Wingdings" panose="05000000000000000000" pitchFamily="2" charset="2"/>
              <a:buChar char=""/>
            </a:pPr>
            <a:r>
              <a:rPr lang="es-US"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r>
              <a:rPr lang="en"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los profesores del ITSG son un pilar fundametal en el aprendizaje.</a:t>
            </a:r>
            <a:endParaRPr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879" name="Google Shape;3879;p19"/>
          <p:cNvSpPr/>
          <p:nvPr/>
        </p:nvSpPr>
        <p:spPr>
          <a:xfrm>
            <a:off x="6754926" y="1796174"/>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7401861" y="207181"/>
            <a:ext cx="1160371" cy="1160688"/>
            <a:chOff x="6654650" y="3665275"/>
            <a:chExt cx="409100" cy="409125"/>
          </a:xfrm>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123717" y="419025"/>
            <a:ext cx="766645" cy="766759"/>
            <a:chOff x="570875" y="4322250"/>
            <a:chExt cx="443300" cy="443325"/>
          </a:xfrm>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433381" y="271992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3977719" y="254376"/>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7300462" y="3923403"/>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3900937" y="4829788"/>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30;p35"/>
          <p:cNvSpPr/>
          <p:nvPr/>
        </p:nvSpPr>
        <p:spPr>
          <a:xfrm>
            <a:off x="824419" y="1164868"/>
            <a:ext cx="5989563" cy="3520147"/>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ln w="38100">
            <a:headEnd type="none" w="sm" len="sm"/>
            <a:tailEnd type="none" w="sm" len="s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50800" dist="38100" dir="2700000" algn="tl" rotWithShape="0">
                  <a:prstClr val="black">
                    <a:alpha val="40000"/>
                  </a:prst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4" name="Google Shape;3877;p19"/>
          <p:cNvSpPr txBox="1">
            <a:spLocks/>
          </p:cNvSpPr>
          <p:nvPr/>
        </p:nvSpPr>
        <p:spPr>
          <a:xfrm>
            <a:off x="2481244" y="534075"/>
            <a:ext cx="3323655" cy="681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s-US" sz="4000" b="1" dirty="0" smtClean="0">
                <a:solidFill>
                  <a:srgbClr val="D3EBD5"/>
                </a:solidFill>
                <a:effectLst>
                  <a:outerShdw blurRad="38100" dist="38100" dir="2700000" algn="tl">
                    <a:srgbClr val="000000">
                      <a:alpha val="43137"/>
                    </a:srgbClr>
                  </a:outerShdw>
                </a:effectLst>
                <a:latin typeface="Cooper Black" panose="0208090404030B020404" pitchFamily="18" charset="0"/>
              </a:rPr>
              <a:t>Estudiantes</a:t>
            </a:r>
            <a:endParaRPr lang="es-US" sz="4000" b="1" dirty="0">
              <a:solidFill>
                <a:srgbClr val="D3EBD5"/>
              </a:solidFill>
              <a:effectLst>
                <a:outerShdw blurRad="38100" dist="38100" dir="2700000" algn="tl">
                  <a:srgbClr val="000000">
                    <a:alpha val="43137"/>
                  </a:srgbClr>
                </a:outerShdw>
              </a:effectLst>
              <a:latin typeface="Cooper Black" panose="0208090404030B020404" pitchFamily="18" charset="0"/>
            </a:endParaRPr>
          </a:p>
        </p:txBody>
      </p:sp>
      <p:sp>
        <p:nvSpPr>
          <p:cNvPr id="2" name="Rectángulo 1"/>
          <p:cNvSpPr/>
          <p:nvPr/>
        </p:nvSpPr>
        <p:spPr>
          <a:xfrm>
            <a:off x="1422968" y="1240316"/>
            <a:ext cx="5594281" cy="1754326"/>
          </a:xfrm>
          <a:prstGeom prst="rect">
            <a:avLst/>
          </a:prstGeom>
          <a:effectLst>
            <a:outerShdw blurRad="50800" dist="38100" dir="5400000" algn="t" rotWithShape="0">
              <a:prstClr val="black">
                <a:alpha val="40000"/>
              </a:prstClr>
            </a:outerShdw>
          </a:effectLst>
        </p:spPr>
        <p:txBody>
          <a:bodyPr wrap="square">
            <a:spAutoFit/>
          </a:bodyPr>
          <a:lstStyle/>
          <a:p>
            <a:pPr marL="342900" lvl="0" indent="-342900" algn="just">
              <a:lnSpc>
                <a:spcPct val="150000"/>
              </a:lnSpc>
              <a:buClr>
                <a:srgbClr val="FF0000"/>
              </a:buClr>
              <a:buSzPct val="120000"/>
              <a:buFont typeface="Wingdings" panose="05000000000000000000" pitchFamily="2" charset="2"/>
              <a:buChar char="è"/>
            </a:pPr>
            <a:r>
              <a:rPr lang="es-EC"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CARMEN ELENA VIZUETA </a:t>
            </a:r>
            <a:r>
              <a:rPr lang="es-EC"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QUIJIJE</a:t>
            </a:r>
            <a:r>
              <a:rPr lang="en"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tillium Web"/>
                <a:ea typeface="Titillium Web"/>
                <a:cs typeface="Titillium Web"/>
                <a:sym typeface="Titillium Web"/>
              </a:rPr>
              <a:t>👨</a:t>
            </a:r>
            <a:r>
              <a:rPr lang="es-EC"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   </a:t>
            </a:r>
            <a:endParaRPr lang="es-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endParaRPr>
          </a:p>
          <a:p>
            <a:pPr marL="342900" lvl="0" indent="-342900" algn="just">
              <a:lnSpc>
                <a:spcPct val="150000"/>
              </a:lnSpc>
              <a:buClr>
                <a:srgbClr val="FF0000"/>
              </a:buClr>
              <a:buSzPct val="120000"/>
              <a:buFont typeface="Wingdings" panose="05000000000000000000" pitchFamily="2" charset="2"/>
              <a:buChar char="è"/>
            </a:pPr>
            <a:r>
              <a:rPr lang="es-EC"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JOSÉ MIGUEL ZÚÑIGA </a:t>
            </a:r>
            <a:r>
              <a:rPr lang="es-EC"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LEÓN</a:t>
            </a:r>
            <a:r>
              <a:rPr lang="en"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tillium Web"/>
                <a:ea typeface="Titillium Web"/>
                <a:cs typeface="Titillium Web"/>
                <a:sym typeface="Titillium Web"/>
              </a:rPr>
              <a:t>👤</a:t>
            </a:r>
            <a:r>
              <a:rPr lang="es-EC"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rPr>
              <a:t> </a:t>
            </a:r>
            <a:endParaRPr lang="es-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Britannic Bold" panose="020B0903060703020204" pitchFamily="34" charset="0"/>
            </a:endParaRPr>
          </a:p>
        </p:txBody>
      </p:sp>
    </p:spTree>
    <p:extLst>
      <p:ext uri="{BB962C8B-B14F-4D97-AF65-F5344CB8AC3E}">
        <p14:creationId xmlns:p14="http://schemas.microsoft.com/office/powerpoint/2010/main" val="209462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6" name="Google Shape;3842;p14"/>
          <p:cNvSpPr txBox="1">
            <a:spLocks/>
          </p:cNvSpPr>
          <p:nvPr/>
        </p:nvSpPr>
        <p:spPr>
          <a:xfrm>
            <a:off x="195208" y="292921"/>
            <a:ext cx="7633699" cy="41968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indent="0" algn="ctr">
              <a:buNone/>
            </a:pPr>
            <a:r>
              <a:rPr lang="es-EC" sz="1800" b="1" dirty="0"/>
              <a:t>Resumen </a:t>
            </a:r>
            <a:endParaRPr lang="es-EC" sz="1600" b="1" dirty="0" smtClean="0"/>
          </a:p>
          <a:p>
            <a:pPr algn="ctr"/>
            <a:r>
              <a:rPr lang="es-EC" sz="1400" b="1" u="sng" dirty="0" smtClean="0">
                <a:latin typeface="+mj-lt"/>
              </a:rPr>
              <a:t>TEMA: </a:t>
            </a:r>
            <a:r>
              <a:rPr lang="es-EC" sz="1200" b="1" dirty="0" smtClean="0">
                <a:solidFill>
                  <a:srgbClr val="002060"/>
                </a:solidFill>
                <a:latin typeface="+mj-lt"/>
              </a:rPr>
              <a:t>“Automatización Del Proceso De Ventas Para La Compañía De Bebidas “EL GUANABANAZO”, A Través De Un Sistema Web”.</a:t>
            </a:r>
            <a:endParaRPr lang="es-US" sz="1200" b="1" dirty="0" smtClean="0">
              <a:solidFill>
                <a:srgbClr val="002060"/>
              </a:solidFill>
              <a:latin typeface="+mj-lt"/>
            </a:endParaRPr>
          </a:p>
          <a:p>
            <a:pPr marL="76200" indent="0">
              <a:buNone/>
            </a:pPr>
            <a:r>
              <a:rPr lang="es-EC" sz="1200" dirty="0"/>
              <a:t> </a:t>
            </a:r>
            <a:endParaRPr lang="es-US" sz="1200" dirty="0"/>
          </a:p>
          <a:p>
            <a:pPr marL="76200" indent="0" algn="just">
              <a:buNone/>
            </a:pPr>
            <a:r>
              <a:rPr lang="es-EC" sz="1400" b="1" dirty="0">
                <a:solidFill>
                  <a:srgbClr val="002060"/>
                </a:solidFill>
                <a:latin typeface="Arial Narrow" panose="020B0606020202030204" pitchFamily="34" charset="0"/>
              </a:rPr>
              <a:t>Este proyecto de tesis está orientado a desarrollar un sistema de registro de ventas enfocado al requerimiento de la empresa “EL GUANABANAZO”, dedicada a la venta de jugos envasados, con la dificultad de realizar la factura de manera manual y no de manera sistematizada, sin embargo el propósito de este proyecto es evitar la pérdida de tiempo al momento de emitir la factura y evitar errores, mediante este sistema, así las personas que laboran en esta actividad, tendrán un mejor proceso en el manejo de la información.</a:t>
            </a:r>
            <a:endParaRPr lang="es-US" sz="1400" b="1" dirty="0">
              <a:solidFill>
                <a:srgbClr val="002060"/>
              </a:solidFill>
              <a:latin typeface="Arial Narrow" panose="020B0606020202030204" pitchFamily="34" charset="0"/>
            </a:endParaRPr>
          </a:p>
          <a:p>
            <a:pPr marL="76200" indent="0" algn="just">
              <a:buNone/>
            </a:pPr>
            <a:r>
              <a:rPr lang="es-EC" sz="1400" b="1" dirty="0">
                <a:solidFill>
                  <a:srgbClr val="002060"/>
                </a:solidFill>
                <a:latin typeface="Arial Narrow" panose="020B0606020202030204" pitchFamily="34" charset="0"/>
              </a:rPr>
              <a:t>El desarrollo de sistemas web no solo permite el acceso desde cualquier lugar o dispositivo, también permiten realizar cambios rápidamente y sin necesidad de instalación, lo que se traduce como adaptación a los cambios.</a:t>
            </a:r>
            <a:endParaRPr lang="es-US" sz="1400" b="1" dirty="0">
              <a:solidFill>
                <a:srgbClr val="002060"/>
              </a:solidFill>
              <a:latin typeface="Arial Narrow" panose="020B0606020202030204" pitchFamily="34" charset="0"/>
            </a:endParaRPr>
          </a:p>
          <a:p>
            <a:pPr marL="76200" indent="0" algn="just">
              <a:buNone/>
            </a:pPr>
            <a:r>
              <a:rPr lang="es-EC" sz="1400" b="1" dirty="0">
                <a:solidFill>
                  <a:srgbClr val="002060"/>
                </a:solidFill>
                <a:latin typeface="Arial Narrow" panose="020B0606020202030204" pitchFamily="34" charset="0"/>
              </a:rPr>
              <a:t>Haciendo uso de metodologías agiles se pretende desarrollar un aplicativo web en programación PHP, con un motor de bases de datos MYSQL y servidor de XAMP.</a:t>
            </a:r>
            <a:endParaRPr lang="es-US" sz="1400" b="1" dirty="0">
              <a:solidFill>
                <a:srgbClr val="002060"/>
              </a:solidFill>
              <a:latin typeface="Arial Narrow" panose="020B0606020202030204" pitchFamily="34" charset="0"/>
            </a:endParaRPr>
          </a:p>
          <a:p>
            <a:pPr marL="76200" indent="0" algn="just">
              <a:buNone/>
            </a:pPr>
            <a:r>
              <a:rPr lang="es-EC" sz="1400" b="1" dirty="0">
                <a:solidFill>
                  <a:srgbClr val="002060"/>
                </a:solidFill>
                <a:latin typeface="Arial Narrow" panose="020B0606020202030204" pitchFamily="34" charset="0"/>
              </a:rPr>
              <a:t>El lenguaje del sistema que utilizará la empresa “EL GUANABANAZO”, está basado en Programación PHP, Msql, Javascript, Css y Hmtl.  </a:t>
            </a:r>
            <a:endParaRPr lang="es-US" sz="1400" b="1" dirty="0">
              <a:solidFill>
                <a:srgbClr val="002060"/>
              </a:solidFill>
              <a:latin typeface="Arial Narrow" panose="020B0606020202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7" y="963562"/>
            <a:ext cx="8496944" cy="460648"/>
          </a:xfrm>
        </p:spPr>
        <p:txBody>
          <a:bodyPr/>
          <a:lstStyle/>
          <a:p>
            <a:pPr marL="0" lvl="2" indent="0" algn="ctr">
              <a:buNone/>
            </a:pPr>
            <a:r>
              <a:rPr lang="es-EC" b="1" dirty="0">
                <a:solidFill>
                  <a:schemeClr val="tx2">
                    <a:lumMod val="75000"/>
                  </a:schemeClr>
                </a:solidFill>
                <a:effectLst>
                  <a:outerShdw blurRad="38100" dist="38100" dir="2700000" algn="tl">
                    <a:srgbClr val="000000">
                      <a:alpha val="43137"/>
                    </a:srgbClr>
                  </a:outerShdw>
                </a:effectLst>
              </a:rPr>
              <a:t>Planteamiento del Problema</a:t>
            </a:r>
            <a:r>
              <a:rPr lang="es-EC" b="1" dirty="0"/>
              <a:t> </a:t>
            </a:r>
            <a:endParaRPr lang="es-US" b="1" dirty="0"/>
          </a:p>
        </p:txBody>
      </p:sp>
      <p:sp>
        <p:nvSpPr>
          <p:cNvPr id="3" name="Title 2"/>
          <p:cNvSpPr>
            <a:spLocks noGrp="1"/>
          </p:cNvSpPr>
          <p:nvPr>
            <p:ph type="title"/>
          </p:nvPr>
        </p:nvSpPr>
        <p:spPr/>
        <p:txBody>
          <a:bodyPr/>
          <a:lstStyle/>
          <a:p>
            <a:pPr algn="ctr"/>
            <a:r>
              <a:rPr lang="en-US" dirty="0" smtClean="0">
                <a:solidFill>
                  <a:srgbClr val="002060"/>
                </a:solidFill>
                <a:effectLst>
                  <a:outerShdw blurRad="38100" dist="38100" dir="2700000" algn="tl">
                    <a:srgbClr val="000000">
                      <a:alpha val="43137"/>
                    </a:srgbClr>
                  </a:outerShdw>
                </a:effectLst>
                <a:latin typeface="Cooper Black" panose="0208090404030B020404" pitchFamily="18" charset="0"/>
              </a:rPr>
              <a:t> </a:t>
            </a:r>
            <a:r>
              <a:rPr lang="es-EC" dirty="0" smtClean="0">
                <a:solidFill>
                  <a:srgbClr val="002060"/>
                </a:solidFill>
                <a:effectLst>
                  <a:outerShdw blurRad="38100" dist="38100" dir="2700000" algn="tl">
                    <a:srgbClr val="000000">
                      <a:alpha val="43137"/>
                    </a:srgbClr>
                  </a:outerShdw>
                </a:effectLst>
                <a:latin typeface="Cooper Black" panose="0208090404030B020404" pitchFamily="18" charset="0"/>
              </a:rPr>
              <a:t>CAPÍTULO I</a:t>
            </a:r>
            <a:endParaRPr lang="en-US"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6" name="Google Shape;3842;p14"/>
          <p:cNvSpPr txBox="1">
            <a:spLocks/>
          </p:cNvSpPr>
          <p:nvPr/>
        </p:nvSpPr>
        <p:spPr>
          <a:xfrm>
            <a:off x="755150" y="1505109"/>
            <a:ext cx="7633699" cy="3560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just">
              <a:buClr>
                <a:srgbClr val="D3EBD5"/>
              </a:buClr>
              <a:buNone/>
            </a:pPr>
            <a:r>
              <a:rPr lang="es-US" sz="1400" b="1" dirty="0" smtClean="0">
                <a:solidFill>
                  <a:srgbClr val="002060"/>
                </a:solidFill>
                <a:latin typeface="Arial Narrow" panose="020B0606020202030204" pitchFamily="34" charset="0"/>
              </a:rPr>
              <a:t>Actualmente </a:t>
            </a:r>
            <a:r>
              <a:rPr lang="es-US" sz="1400" b="1" dirty="0">
                <a:solidFill>
                  <a:srgbClr val="002060"/>
                </a:solidFill>
                <a:latin typeface="Arial Narrow" panose="020B0606020202030204" pitchFamily="34" charset="0"/>
              </a:rPr>
              <a:t>la empresa “GUANABANAZO”, cuenta con un sistema de facturación que se ha venido desarrollando de manera manual, sin obtener datos confiables y exactos, llegando a producir errores al ingresar datos en  hoja de cálculos de datos (Excel), teniendo gastos innecesarios para la empresa y la pérdida de un recurso valioso como es el tiempo.</a:t>
            </a:r>
          </a:p>
          <a:p>
            <a:pPr marL="76200" lvl="0" indent="0" algn="just">
              <a:buClr>
                <a:srgbClr val="D3EBD5"/>
              </a:buClr>
              <a:buNone/>
            </a:pPr>
            <a:r>
              <a:rPr lang="es-US" sz="1400" b="1" dirty="0">
                <a:solidFill>
                  <a:srgbClr val="002060"/>
                </a:solidFill>
                <a:latin typeface="Arial Narrow" panose="020B0606020202030204" pitchFamily="34" charset="0"/>
              </a:rPr>
              <a:t>Al desarrollar e implementar un sistema de registro de ventas, desarrollado para automatizar los procesos que generalmente se realiza de manera escrita, se llevará un correcto control de las ventas tanto diarias como semanales de los productos que comercializa la empresa.  Además, el sistema indicará el usuario y vendedor que realizó la venta, el sector de distribución y los productos que tienen mayor consumo tanto de sabor o en presentación.</a:t>
            </a:r>
          </a:p>
          <a:p>
            <a:pPr marL="76200" lvl="0" indent="0" algn="just">
              <a:buClr>
                <a:srgbClr val="D3EBD5"/>
              </a:buClr>
              <a:buNone/>
            </a:pPr>
            <a:r>
              <a:rPr lang="es-US" sz="1400" b="1" dirty="0">
                <a:solidFill>
                  <a:srgbClr val="002060"/>
                </a:solidFill>
                <a:latin typeface="Arial Narrow" panose="020B0606020202030204" pitchFamily="34" charset="0"/>
              </a:rPr>
              <a:t>En virtud de los altos costos o la falta de conocimiento, algunas microempresas les resulta casi imposible gestionar la compra o el desarrollo de un sistema el cual esté acorde a sus requerimientos, que realice la automatización de sus procesos administrativos o de producción.</a:t>
            </a:r>
          </a:p>
          <a:p>
            <a:pPr marL="76200" marR="0" lvl="0" indent="0" algn="just"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s-EC" sz="1400" b="1" u="none" strike="noStrike" kern="0" cap="none" spc="0" normalizeH="0" baseline="0" noProof="0" dirty="0" smtClean="0">
                <a:ln>
                  <a:noFill/>
                </a:ln>
                <a:solidFill>
                  <a:srgbClr val="002060"/>
                </a:solidFill>
                <a:effectLst/>
                <a:uLnTx/>
                <a:uFillTx/>
                <a:latin typeface="Arial Narrow" panose="020B0606020202030204" pitchFamily="34" charset="0"/>
                <a:sym typeface="Titillium Web Light"/>
              </a:rPr>
              <a:t> .  </a:t>
            </a:r>
            <a:endParaRPr kumimoji="0" lang="es-US" sz="1400" b="1" u="none" strike="noStrike" kern="0" cap="none" spc="0" normalizeH="0" baseline="0" noProof="0" dirty="0">
              <a:ln>
                <a:noFill/>
              </a:ln>
              <a:solidFill>
                <a:srgbClr val="002060"/>
              </a:solidFill>
              <a:effectLst/>
              <a:uLnTx/>
              <a:uFillTx/>
              <a:latin typeface="Arial Narrow" panose="020B0606020202030204" pitchFamily="34" charset="0"/>
              <a:sym typeface="Titillium Web Light"/>
            </a:endParaRPr>
          </a:p>
        </p:txBody>
      </p:sp>
      <p:pic>
        <p:nvPicPr>
          <p:cNvPr id="13" name="Imagen 12"/>
          <p:cNvPicPr>
            <a:picLocks noChangeAspect="1"/>
          </p:cNvPicPr>
          <p:nvPr/>
        </p:nvPicPr>
        <p:blipFill>
          <a:blip r:embed="rId2"/>
          <a:stretch>
            <a:fillRect/>
          </a:stretch>
        </p:blipFill>
        <p:spPr>
          <a:xfrm>
            <a:off x="1995225" y="1004210"/>
            <a:ext cx="365792" cy="365792"/>
          </a:xfrm>
          <a:prstGeom prst="rect">
            <a:avLst/>
          </a:prstGeom>
        </p:spPr>
      </p:pic>
      <p:pic>
        <p:nvPicPr>
          <p:cNvPr id="14" name="Imagen 13"/>
          <p:cNvPicPr>
            <a:picLocks noChangeAspect="1"/>
          </p:cNvPicPr>
          <p:nvPr/>
        </p:nvPicPr>
        <p:blipFill>
          <a:blip r:embed="rId2"/>
          <a:stretch>
            <a:fillRect/>
          </a:stretch>
        </p:blipFill>
        <p:spPr>
          <a:xfrm>
            <a:off x="6762435" y="1004210"/>
            <a:ext cx="365792" cy="365792"/>
          </a:xfrm>
          <a:prstGeom prst="rect">
            <a:avLst/>
          </a:prstGeom>
        </p:spPr>
      </p:pic>
    </p:spTree>
    <p:extLst>
      <p:ext uri="{BB962C8B-B14F-4D97-AF65-F5344CB8AC3E}">
        <p14:creationId xmlns:p14="http://schemas.microsoft.com/office/powerpoint/2010/main" val="2724913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50" y="956716"/>
            <a:ext cx="3219450" cy="4181474"/>
          </a:xfrm>
          <a:prstGeom prst="rect">
            <a:avLst/>
          </a:prstGeom>
          <a:effectLst>
            <a:outerShdw blurRad="50800" dist="38100" dir="10800000" algn="r" rotWithShape="0">
              <a:prstClr val="black">
                <a:alpha val="40000"/>
              </a:prstClr>
            </a:outerShdw>
          </a:effectLst>
        </p:spPr>
      </p:pic>
      <p:sp>
        <p:nvSpPr>
          <p:cNvPr id="3" name="Title 2"/>
          <p:cNvSpPr>
            <a:spLocks noGrp="1"/>
          </p:cNvSpPr>
          <p:nvPr>
            <p:ph type="title"/>
          </p:nvPr>
        </p:nvSpPr>
        <p:spPr/>
        <p:txBody>
          <a:bodyPr/>
          <a:lstStyle/>
          <a:p>
            <a:pPr algn="ctr"/>
            <a:r>
              <a:rPr lang="en-US" dirty="0" smtClean="0"/>
              <a:t> </a:t>
            </a:r>
            <a:r>
              <a:rPr lang="es-EC" dirty="0">
                <a:solidFill>
                  <a:srgbClr val="002060"/>
                </a:solidFill>
                <a:effectLst>
                  <a:outerShdw blurRad="38100" dist="38100" dir="2700000" algn="tl">
                    <a:srgbClr val="000000">
                      <a:alpha val="43137"/>
                    </a:srgbClr>
                  </a:outerShdw>
                </a:effectLst>
                <a:latin typeface="Cooper Black" panose="0208090404030B020404" pitchFamily="18" charset="0"/>
              </a:rPr>
              <a:t>CAPÍTULO </a:t>
            </a:r>
            <a:r>
              <a:rPr lang="es-EC" dirty="0" smtClean="0">
                <a:solidFill>
                  <a:srgbClr val="002060"/>
                </a:solidFill>
                <a:effectLst>
                  <a:outerShdw blurRad="38100" dist="38100" dir="2700000" algn="tl">
                    <a:srgbClr val="000000">
                      <a:alpha val="43137"/>
                    </a:srgbClr>
                  </a:outerShdw>
                </a:effectLst>
                <a:latin typeface="Cooper Black" panose="0208090404030B020404" pitchFamily="18" charset="0"/>
              </a:rPr>
              <a:t>I</a:t>
            </a:r>
            <a:endParaRPr lang="en-US"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8" name="Google Shape;3842;p14"/>
          <p:cNvSpPr txBox="1">
            <a:spLocks/>
          </p:cNvSpPr>
          <p:nvPr/>
        </p:nvSpPr>
        <p:spPr>
          <a:xfrm>
            <a:off x="590925" y="1166265"/>
            <a:ext cx="5200275" cy="3380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2000" b="1" dirty="0" smtClean="0">
                <a:solidFill>
                  <a:srgbClr val="003B55"/>
                </a:solidFill>
                <a:effectLst>
                  <a:outerShdw blurRad="38100" dist="38100" dir="2700000" algn="tl">
                    <a:srgbClr val="000000">
                      <a:alpha val="43137"/>
                    </a:srgbClr>
                  </a:outerShdw>
                </a:effectLst>
              </a:rPr>
              <a:t>Justificación</a:t>
            </a:r>
            <a:r>
              <a:rPr lang="es-US" sz="2000" b="1" dirty="0" smtClean="0">
                <a:solidFill>
                  <a:srgbClr val="003B55"/>
                </a:solidFill>
              </a:rPr>
              <a:t> </a:t>
            </a:r>
          </a:p>
          <a:p>
            <a:pPr marL="76200" lvl="0" indent="0" algn="ctr">
              <a:buClr>
                <a:srgbClr val="D3EBD5"/>
              </a:buClr>
              <a:buNone/>
            </a:pPr>
            <a:endParaRPr lang="es-US" sz="2000" b="1" dirty="0">
              <a:solidFill>
                <a:srgbClr val="003B55"/>
              </a:solidFill>
            </a:endParaRPr>
          </a:p>
          <a:p>
            <a:pPr marL="76200" lvl="0" indent="0" algn="just">
              <a:buClr>
                <a:srgbClr val="D3EBD5"/>
              </a:buClr>
              <a:buNone/>
            </a:pPr>
            <a:r>
              <a:rPr lang="es-US" sz="1400" b="1" dirty="0">
                <a:solidFill>
                  <a:srgbClr val="002060"/>
                </a:solidFill>
                <a:latin typeface="Arial Narrow" panose="020B0606020202030204" pitchFamily="34" charset="0"/>
              </a:rPr>
              <a:t>El presente proyecto se lo realiza con la intención de aportar agilizando el trabajo de las personas que actualmente labora en el área administrativa de la empresa “GUANABANAZO”, consiguiendo así un mejor rendimiento laboral, mejorando el manejo de los procesos administrativos y a la vez se habrá un mejor ambiente laboral</a:t>
            </a:r>
            <a:r>
              <a:rPr lang="es-US" sz="1400" b="1" dirty="0" smtClean="0">
                <a:solidFill>
                  <a:srgbClr val="002060"/>
                </a:solidFill>
                <a:latin typeface="Arial Narrow" panose="020B0606020202030204" pitchFamily="34" charset="0"/>
              </a:rPr>
              <a:t>.</a:t>
            </a:r>
          </a:p>
          <a:p>
            <a:pPr marL="76200" lvl="0" indent="0" algn="just">
              <a:buClr>
                <a:srgbClr val="D3EBD5"/>
              </a:buClr>
              <a:buNone/>
            </a:pPr>
            <a:endParaRPr lang="es-US" sz="1400" b="1" dirty="0">
              <a:solidFill>
                <a:srgbClr val="002060"/>
              </a:solidFill>
              <a:latin typeface="Arial Narrow" panose="020B0606020202030204" pitchFamily="34" charset="0"/>
            </a:endParaRPr>
          </a:p>
          <a:p>
            <a:pPr marL="76200" lvl="0" indent="0" algn="just">
              <a:buClr>
                <a:srgbClr val="D3EBD5"/>
              </a:buClr>
              <a:buNone/>
            </a:pPr>
            <a:r>
              <a:rPr lang="es-US" sz="1400" b="1" dirty="0">
                <a:solidFill>
                  <a:srgbClr val="002060"/>
                </a:solidFill>
                <a:latin typeface="Arial Narrow" panose="020B0606020202030204" pitchFamily="34" charset="0"/>
              </a:rPr>
              <a:t>El aporte que brindará nuestro proyecto será factible de realizar ya que existe poco control de ventas realizadas a los clientes, por tal motivo es preciso desarrollar el sistema de registro de venta para que el propietario conozca exactamente la inversión y ganancia netas diarias o mensuales según la necesidad que se </a:t>
            </a:r>
            <a:r>
              <a:rPr lang="es-US" sz="1400" b="1" dirty="0" smtClean="0">
                <a:solidFill>
                  <a:srgbClr val="002060"/>
                </a:solidFill>
                <a:latin typeface="Arial Narrow" panose="020B0606020202030204" pitchFamily="34" charset="0"/>
              </a:rPr>
              <a:t>tengan</a:t>
            </a:r>
            <a:r>
              <a:rPr kumimoji="0" lang="es-EC" sz="1600" b="0" i="0" u="none" strike="noStrike" kern="0" cap="none" spc="0" normalizeH="0" baseline="0" noProof="0" dirty="0" smtClean="0">
                <a:ln>
                  <a:noFill/>
                </a:ln>
                <a:solidFill>
                  <a:srgbClr val="003B55"/>
                </a:solidFill>
                <a:effectLst/>
                <a:uLnTx/>
                <a:uFillTx/>
                <a:sym typeface="Titillium Web Light"/>
              </a:rPr>
              <a:t>.  </a:t>
            </a:r>
            <a:endParaRPr kumimoji="0" lang="es-US" sz="1600" b="0" i="0" u="none" strike="noStrike" kern="0" cap="none" spc="0" normalizeH="0" baseline="0" noProof="0" dirty="0">
              <a:ln>
                <a:noFill/>
              </a:ln>
              <a:solidFill>
                <a:srgbClr val="003B55"/>
              </a:solidFill>
              <a:effectLst/>
              <a:uLnTx/>
              <a:uFillTx/>
              <a:sym typeface="Titillium Web Light"/>
            </a:endParaRPr>
          </a:p>
        </p:txBody>
      </p:sp>
      <p:pic>
        <p:nvPicPr>
          <p:cNvPr id="14" name="Imagen 13"/>
          <p:cNvPicPr>
            <a:picLocks noChangeAspect="1"/>
          </p:cNvPicPr>
          <p:nvPr/>
        </p:nvPicPr>
        <p:blipFill>
          <a:blip r:embed="rId3"/>
          <a:stretch>
            <a:fillRect/>
          </a:stretch>
        </p:blipFill>
        <p:spPr>
          <a:xfrm>
            <a:off x="2067875" y="1166265"/>
            <a:ext cx="347502" cy="420660"/>
          </a:xfrm>
          <a:prstGeom prst="rect">
            <a:avLst/>
          </a:prstGeom>
        </p:spPr>
      </p:pic>
      <p:pic>
        <p:nvPicPr>
          <p:cNvPr id="15" name="Imagen 14"/>
          <p:cNvPicPr>
            <a:picLocks noChangeAspect="1"/>
          </p:cNvPicPr>
          <p:nvPr/>
        </p:nvPicPr>
        <p:blipFill>
          <a:blip r:embed="rId3"/>
          <a:stretch>
            <a:fillRect/>
          </a:stretch>
        </p:blipFill>
        <p:spPr>
          <a:xfrm>
            <a:off x="4044726" y="1166265"/>
            <a:ext cx="347502" cy="420660"/>
          </a:xfrm>
          <a:prstGeom prst="rect">
            <a:avLst/>
          </a:prstGeom>
        </p:spPr>
      </p:pic>
    </p:spTree>
    <p:extLst>
      <p:ext uri="{BB962C8B-B14F-4D97-AF65-F5344CB8AC3E}">
        <p14:creationId xmlns:p14="http://schemas.microsoft.com/office/powerpoint/2010/main" val="3201957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solidFill>
                  <a:srgbClr val="002060"/>
                </a:solidFill>
                <a:latin typeface="Cooper Black" panose="0208090404030B020404" pitchFamily="18" charset="0"/>
              </a:rPr>
              <a:t> </a:t>
            </a:r>
            <a:r>
              <a:rPr lang="es-EC" dirty="0">
                <a:solidFill>
                  <a:srgbClr val="002060"/>
                </a:solidFill>
                <a:effectLst>
                  <a:outerShdw blurRad="38100" dist="38100" dir="2700000" algn="tl">
                    <a:srgbClr val="000000">
                      <a:alpha val="43137"/>
                    </a:srgbClr>
                  </a:outerShdw>
                </a:effectLst>
                <a:latin typeface="Cooper Black" panose="0208090404030B020404" pitchFamily="18" charset="0"/>
              </a:rPr>
              <a:t>CAPÍTULO </a:t>
            </a:r>
            <a:r>
              <a:rPr lang="es-EC" dirty="0" smtClean="0">
                <a:solidFill>
                  <a:srgbClr val="002060"/>
                </a:solidFill>
                <a:effectLst>
                  <a:outerShdw blurRad="38100" dist="38100" dir="2700000" algn="tl">
                    <a:srgbClr val="000000">
                      <a:alpha val="43137"/>
                    </a:srgbClr>
                  </a:outerShdw>
                </a:effectLst>
                <a:latin typeface="Cooper Black" panose="0208090404030B020404" pitchFamily="18" charset="0"/>
              </a:rPr>
              <a:t>I</a:t>
            </a:r>
            <a:endParaRPr lang="en-US"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8" name="Google Shape;3842;p14"/>
          <p:cNvSpPr txBox="1">
            <a:spLocks/>
          </p:cNvSpPr>
          <p:nvPr/>
        </p:nvSpPr>
        <p:spPr>
          <a:xfrm>
            <a:off x="503434" y="976045"/>
            <a:ext cx="8137132" cy="3380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600" b="1" dirty="0" smtClean="0">
                <a:solidFill>
                  <a:srgbClr val="003B55"/>
                </a:solidFill>
                <a:effectLst>
                  <a:outerShdw blurRad="38100" dist="38100" dir="2700000" algn="tl">
                    <a:srgbClr val="000000">
                      <a:alpha val="43137"/>
                    </a:srgbClr>
                  </a:outerShdw>
                </a:effectLst>
              </a:rPr>
              <a:t>Objetivos </a:t>
            </a:r>
            <a:r>
              <a:rPr lang="es-US" sz="1600" b="1" dirty="0">
                <a:solidFill>
                  <a:srgbClr val="003B55"/>
                </a:solidFill>
                <a:effectLst>
                  <a:outerShdw blurRad="38100" dist="38100" dir="2700000" algn="tl">
                    <a:srgbClr val="000000">
                      <a:alpha val="43137"/>
                    </a:srgbClr>
                  </a:outerShdw>
                </a:effectLst>
              </a:rPr>
              <a:t>de la Investigación</a:t>
            </a:r>
          </a:p>
          <a:p>
            <a:pPr marL="76200" lvl="0" indent="0" algn="ctr">
              <a:buClr>
                <a:srgbClr val="D3EBD5"/>
              </a:buClr>
              <a:buNone/>
            </a:pPr>
            <a:r>
              <a:rPr lang="es-US" sz="1400" b="1" dirty="0" smtClean="0">
                <a:solidFill>
                  <a:srgbClr val="003B55"/>
                </a:solidFill>
              </a:rPr>
              <a:t>Objetivo </a:t>
            </a:r>
            <a:r>
              <a:rPr lang="es-US" sz="1400" b="1" dirty="0">
                <a:solidFill>
                  <a:srgbClr val="003B55"/>
                </a:solidFill>
              </a:rPr>
              <a:t>General</a:t>
            </a:r>
          </a:p>
          <a:p>
            <a:pPr marL="76200" lvl="0" indent="0" algn="just">
              <a:buClr>
                <a:srgbClr val="D3EBD5"/>
              </a:buClr>
              <a:buNone/>
            </a:pPr>
            <a:r>
              <a:rPr lang="es-US" sz="1400" dirty="0">
                <a:solidFill>
                  <a:srgbClr val="003B55"/>
                </a:solidFill>
              </a:rPr>
              <a:t>Desarrollar un sistema de registro que permita automatizar el proceso administrativo que realiza la compañía GUANABANAZO, enfatizada en los registros de las </a:t>
            </a:r>
            <a:r>
              <a:rPr lang="es-US" sz="1400" dirty="0" smtClean="0">
                <a:solidFill>
                  <a:srgbClr val="003B55"/>
                </a:solidFill>
              </a:rPr>
              <a:t>ventas</a:t>
            </a:r>
            <a:r>
              <a:rPr lang="es-US" sz="1400" dirty="0">
                <a:solidFill>
                  <a:srgbClr val="003B55"/>
                </a:solidFill>
              </a:rPr>
              <a:t>.</a:t>
            </a:r>
          </a:p>
          <a:p>
            <a:pPr marL="76200" lvl="0" indent="0" algn="ctr">
              <a:buClr>
                <a:srgbClr val="D3EBD5"/>
              </a:buClr>
              <a:buNone/>
            </a:pPr>
            <a:r>
              <a:rPr lang="es-US" sz="1400" b="1" dirty="0" smtClean="0">
                <a:solidFill>
                  <a:srgbClr val="003B55"/>
                </a:solidFill>
              </a:rPr>
              <a:t>Objetivos </a:t>
            </a:r>
            <a:r>
              <a:rPr lang="es-US" sz="1400" b="1" dirty="0">
                <a:solidFill>
                  <a:srgbClr val="003B55"/>
                </a:solidFill>
              </a:rPr>
              <a:t>Específicos</a:t>
            </a:r>
          </a:p>
          <a:p>
            <a:pPr marL="76200" lvl="0" indent="0" algn="just">
              <a:buClr>
                <a:srgbClr val="D3EBD5"/>
              </a:buClr>
              <a:buNone/>
            </a:pPr>
            <a:r>
              <a:rPr lang="es-US" sz="1400" dirty="0" smtClean="0">
                <a:solidFill>
                  <a:srgbClr val="003B55"/>
                </a:solidFill>
              </a:rPr>
              <a:t>•Crear </a:t>
            </a:r>
            <a:r>
              <a:rPr lang="es-US" sz="1400" dirty="0">
                <a:solidFill>
                  <a:srgbClr val="003B55"/>
                </a:solidFill>
              </a:rPr>
              <a:t>un sistema de registro de venta que permita agilizar el proceso de facturación.</a:t>
            </a:r>
          </a:p>
          <a:p>
            <a:pPr marL="76200" lvl="0" indent="0" algn="just">
              <a:buClr>
                <a:srgbClr val="D3EBD5"/>
              </a:buClr>
              <a:buNone/>
            </a:pPr>
            <a:r>
              <a:rPr lang="es-US" sz="1400" dirty="0" smtClean="0">
                <a:solidFill>
                  <a:srgbClr val="003B55"/>
                </a:solidFill>
              </a:rPr>
              <a:t>•Diseñar </a:t>
            </a:r>
            <a:r>
              <a:rPr lang="es-US" sz="1400" dirty="0">
                <a:solidFill>
                  <a:srgbClr val="003B55"/>
                </a:solidFill>
              </a:rPr>
              <a:t>una interfaz dinámica y funcional que se adapte a los requerimientos del usuario.</a:t>
            </a:r>
          </a:p>
          <a:p>
            <a:pPr marL="76200" lvl="0" indent="0" algn="just">
              <a:buClr>
                <a:srgbClr val="D3EBD5"/>
              </a:buClr>
              <a:buNone/>
            </a:pPr>
            <a:r>
              <a:rPr lang="es-US" sz="1400" dirty="0" smtClean="0">
                <a:solidFill>
                  <a:srgbClr val="003B55"/>
                </a:solidFill>
              </a:rPr>
              <a:t>•Asegurar </a:t>
            </a:r>
            <a:r>
              <a:rPr lang="es-US" sz="1400" dirty="0">
                <a:solidFill>
                  <a:srgbClr val="003B55"/>
                </a:solidFill>
              </a:rPr>
              <a:t>la integridad de la información ingresada mediante el registro en un sistema práctico</a:t>
            </a:r>
            <a:r>
              <a:rPr lang="es-US" sz="1400" dirty="0" smtClean="0">
                <a:solidFill>
                  <a:srgbClr val="003B55"/>
                </a:solidFill>
              </a:rPr>
              <a:t>.</a:t>
            </a:r>
            <a:endParaRPr lang="es-US" sz="1400" dirty="0">
              <a:solidFill>
                <a:srgbClr val="003B55"/>
              </a:solidFill>
            </a:endParaRPr>
          </a:p>
          <a:p>
            <a:pPr marL="76200" lvl="0" indent="0" algn="ctr">
              <a:buClr>
                <a:srgbClr val="D3EBD5"/>
              </a:buClr>
              <a:buNone/>
            </a:pPr>
            <a:r>
              <a:rPr lang="es-US" sz="1400" b="1" dirty="0" smtClean="0">
                <a:solidFill>
                  <a:srgbClr val="003B55"/>
                </a:solidFill>
              </a:rPr>
              <a:t>Resultados </a:t>
            </a:r>
            <a:r>
              <a:rPr lang="es-US" sz="1400" b="1" dirty="0">
                <a:solidFill>
                  <a:srgbClr val="003B55"/>
                </a:solidFill>
              </a:rPr>
              <a:t>esperados</a:t>
            </a:r>
          </a:p>
          <a:p>
            <a:pPr marL="76200" lvl="0" indent="0" algn="just">
              <a:buClr>
                <a:srgbClr val="D3EBD5"/>
              </a:buClr>
              <a:buNone/>
            </a:pPr>
            <a:r>
              <a:rPr lang="es-US" sz="1400" dirty="0">
                <a:solidFill>
                  <a:srgbClr val="003B55"/>
                </a:solidFill>
              </a:rPr>
              <a:t>Es importante destacar que la compañía GUANABANAZO es uno de los pioneros en la fabricación de jugos de sabores no tradiciones, esto conlleva a la búsqueda de llegar a mejorar cada día tanto sus productos como la atención a sus clientes y así podrá expandirse a muchas partes de nuestro país y poco a poco llegar a todos los rincones del Ecuador</a:t>
            </a:r>
            <a:r>
              <a:rPr lang="es-US" sz="1400" dirty="0" smtClean="0">
                <a:solidFill>
                  <a:srgbClr val="003B55"/>
                </a:solidFill>
              </a:rPr>
              <a:t>.</a:t>
            </a:r>
            <a:r>
              <a:rPr kumimoji="0" lang="es-EC" sz="1400" b="0" i="0" u="none" strike="noStrike" kern="0" cap="none" spc="0" normalizeH="0" baseline="0" noProof="0" dirty="0" smtClean="0">
                <a:ln>
                  <a:noFill/>
                </a:ln>
                <a:solidFill>
                  <a:srgbClr val="003B55"/>
                </a:solidFill>
                <a:effectLst/>
                <a:uLnTx/>
                <a:uFillTx/>
                <a:sym typeface="Titillium Web Light"/>
              </a:rPr>
              <a:t>  </a:t>
            </a:r>
            <a:endParaRPr kumimoji="0" lang="es-US" sz="1400" b="0" i="0" u="none" strike="noStrike" kern="0" cap="none" spc="0" normalizeH="0" baseline="0" noProof="0" dirty="0">
              <a:ln>
                <a:noFill/>
              </a:ln>
              <a:solidFill>
                <a:srgbClr val="003B55"/>
              </a:solidFill>
              <a:effectLst/>
              <a:uLnTx/>
              <a:uFillTx/>
              <a:sym typeface="Titillium Web Light"/>
            </a:endParaRPr>
          </a:p>
        </p:txBody>
      </p:sp>
      <p:pic>
        <p:nvPicPr>
          <p:cNvPr id="2" name="Imagen 1"/>
          <p:cNvPicPr>
            <a:picLocks noChangeAspect="1"/>
          </p:cNvPicPr>
          <p:nvPr/>
        </p:nvPicPr>
        <p:blipFill>
          <a:blip r:embed="rId2"/>
          <a:stretch>
            <a:fillRect/>
          </a:stretch>
        </p:blipFill>
        <p:spPr>
          <a:xfrm>
            <a:off x="3567172" y="1413630"/>
            <a:ext cx="288789" cy="284346"/>
          </a:xfrm>
          <a:prstGeom prst="rect">
            <a:avLst/>
          </a:prstGeom>
        </p:spPr>
      </p:pic>
      <p:pic>
        <p:nvPicPr>
          <p:cNvPr id="4" name="Imagen 3"/>
          <p:cNvPicPr>
            <a:picLocks noChangeAspect="1"/>
          </p:cNvPicPr>
          <p:nvPr/>
        </p:nvPicPr>
        <p:blipFill>
          <a:blip r:embed="rId2"/>
          <a:stretch>
            <a:fillRect/>
          </a:stretch>
        </p:blipFill>
        <p:spPr>
          <a:xfrm>
            <a:off x="5352279" y="1435359"/>
            <a:ext cx="288789" cy="284346"/>
          </a:xfrm>
          <a:prstGeom prst="rect">
            <a:avLst/>
          </a:prstGeom>
        </p:spPr>
      </p:pic>
      <p:pic>
        <p:nvPicPr>
          <p:cNvPr id="5" name="Imagen 4"/>
          <p:cNvPicPr>
            <a:picLocks noChangeAspect="1"/>
          </p:cNvPicPr>
          <p:nvPr/>
        </p:nvPicPr>
        <p:blipFill>
          <a:blip r:embed="rId3"/>
          <a:stretch>
            <a:fillRect/>
          </a:stretch>
        </p:blipFill>
        <p:spPr>
          <a:xfrm>
            <a:off x="3384276" y="2112623"/>
            <a:ext cx="365792" cy="365792"/>
          </a:xfrm>
          <a:prstGeom prst="rect">
            <a:avLst/>
          </a:prstGeom>
        </p:spPr>
      </p:pic>
      <p:pic>
        <p:nvPicPr>
          <p:cNvPr id="6" name="Imagen 5"/>
          <p:cNvPicPr>
            <a:picLocks noChangeAspect="1"/>
          </p:cNvPicPr>
          <p:nvPr/>
        </p:nvPicPr>
        <p:blipFill>
          <a:blip r:embed="rId3"/>
          <a:stretch>
            <a:fillRect/>
          </a:stretch>
        </p:blipFill>
        <p:spPr>
          <a:xfrm>
            <a:off x="5496674" y="2148582"/>
            <a:ext cx="365792" cy="365792"/>
          </a:xfrm>
          <a:prstGeom prst="rect">
            <a:avLst/>
          </a:prstGeom>
        </p:spPr>
      </p:pic>
      <p:pic>
        <p:nvPicPr>
          <p:cNvPr id="7" name="Imagen 6"/>
          <p:cNvPicPr>
            <a:picLocks noChangeAspect="1"/>
          </p:cNvPicPr>
          <p:nvPr/>
        </p:nvPicPr>
        <p:blipFill>
          <a:blip r:embed="rId4"/>
          <a:stretch>
            <a:fillRect/>
          </a:stretch>
        </p:blipFill>
        <p:spPr>
          <a:xfrm>
            <a:off x="3341041" y="3307710"/>
            <a:ext cx="353599" cy="335309"/>
          </a:xfrm>
          <a:prstGeom prst="rect">
            <a:avLst/>
          </a:prstGeom>
        </p:spPr>
      </p:pic>
      <p:pic>
        <p:nvPicPr>
          <p:cNvPr id="9" name="Imagen 8"/>
          <p:cNvPicPr>
            <a:picLocks noChangeAspect="1"/>
          </p:cNvPicPr>
          <p:nvPr/>
        </p:nvPicPr>
        <p:blipFill>
          <a:blip r:embed="rId4"/>
          <a:stretch>
            <a:fillRect/>
          </a:stretch>
        </p:blipFill>
        <p:spPr>
          <a:xfrm>
            <a:off x="5518011" y="3307710"/>
            <a:ext cx="353599" cy="335309"/>
          </a:xfrm>
          <a:prstGeom prst="rect">
            <a:avLst/>
          </a:prstGeom>
        </p:spPr>
      </p:pic>
    </p:spTree>
    <p:extLst>
      <p:ext uri="{BB962C8B-B14F-4D97-AF65-F5344CB8AC3E}">
        <p14:creationId xmlns:p14="http://schemas.microsoft.com/office/powerpoint/2010/main" val="2922324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solidFill>
                  <a:srgbClr val="002060"/>
                </a:solidFill>
                <a:latin typeface="Cooper Black" panose="0208090404030B020404" pitchFamily="18" charset="0"/>
              </a:rPr>
              <a:t> </a:t>
            </a:r>
            <a:r>
              <a:rPr lang="es-EC" dirty="0">
                <a:solidFill>
                  <a:srgbClr val="002060"/>
                </a:solidFill>
                <a:effectLst>
                  <a:outerShdw blurRad="38100" dist="38100" dir="2700000" algn="tl">
                    <a:srgbClr val="000000">
                      <a:alpha val="43137"/>
                    </a:srgbClr>
                  </a:outerShdw>
                </a:effectLst>
                <a:latin typeface="Cooper Black" panose="0208090404030B020404" pitchFamily="18" charset="0"/>
              </a:rPr>
              <a:t>CAPÍTULO </a:t>
            </a:r>
            <a:r>
              <a:rPr lang="es-EC" dirty="0" smtClean="0">
                <a:solidFill>
                  <a:srgbClr val="002060"/>
                </a:solidFill>
                <a:effectLst>
                  <a:outerShdw blurRad="38100" dist="38100" dir="2700000" algn="tl">
                    <a:srgbClr val="000000">
                      <a:alpha val="43137"/>
                    </a:srgbClr>
                  </a:outerShdw>
                </a:effectLst>
                <a:latin typeface="Cooper Black" panose="0208090404030B020404" pitchFamily="18" charset="0"/>
              </a:rPr>
              <a:t>I</a:t>
            </a:r>
            <a:endParaRPr lang="en-US"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8" name="Google Shape;3842;p14"/>
          <p:cNvSpPr txBox="1">
            <a:spLocks/>
          </p:cNvSpPr>
          <p:nvPr/>
        </p:nvSpPr>
        <p:spPr>
          <a:xfrm>
            <a:off x="503434" y="976045"/>
            <a:ext cx="8137132" cy="3380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600" b="1" dirty="0" smtClean="0">
                <a:solidFill>
                  <a:srgbClr val="003B55"/>
                </a:solidFill>
                <a:effectLst>
                  <a:outerShdw blurRad="38100" dist="38100" dir="2700000" algn="tl">
                    <a:srgbClr val="000000">
                      <a:alpha val="43137"/>
                    </a:srgbClr>
                  </a:outerShdw>
                </a:effectLst>
              </a:rPr>
              <a:t>Delimitación</a:t>
            </a:r>
            <a:r>
              <a:rPr lang="es-US" sz="1600" b="1" dirty="0" smtClean="0">
                <a:solidFill>
                  <a:srgbClr val="003B55"/>
                </a:solidFill>
              </a:rPr>
              <a:t> </a:t>
            </a:r>
            <a:endParaRPr lang="es-US" sz="1600" b="1" dirty="0">
              <a:solidFill>
                <a:srgbClr val="003B55"/>
              </a:solidFill>
            </a:endParaRPr>
          </a:p>
          <a:p>
            <a:pPr marL="76200" lvl="0" indent="0" algn="just">
              <a:buClr>
                <a:srgbClr val="D3EBD5"/>
              </a:buClr>
              <a:buNone/>
            </a:pPr>
            <a:r>
              <a:rPr lang="es-US" sz="1400" dirty="0">
                <a:solidFill>
                  <a:srgbClr val="003B55"/>
                </a:solidFill>
              </a:rPr>
              <a:t>Actualmente la empresa “GUANABANAZO” cuenta </a:t>
            </a:r>
            <a:r>
              <a:rPr lang="es-US" sz="1400" dirty="0" smtClean="0">
                <a:solidFill>
                  <a:srgbClr val="003B55"/>
                </a:solidFill>
              </a:rPr>
              <a:t>con un </a:t>
            </a:r>
            <a:r>
              <a:rPr lang="es-US" sz="1400" b="1" u="sng" dirty="0" smtClean="0">
                <a:solidFill>
                  <a:srgbClr val="003B55"/>
                </a:solidFill>
              </a:rPr>
              <a:t>registro</a:t>
            </a:r>
            <a:r>
              <a:rPr lang="es-US" sz="1400" dirty="0" smtClean="0">
                <a:solidFill>
                  <a:srgbClr val="003B55"/>
                </a:solidFill>
              </a:rPr>
              <a:t> </a:t>
            </a:r>
            <a:r>
              <a:rPr lang="es-US" sz="1400" dirty="0">
                <a:solidFill>
                  <a:srgbClr val="003B55"/>
                </a:solidFill>
              </a:rPr>
              <a:t>de facturación que se ha venido desarrollando de </a:t>
            </a:r>
            <a:r>
              <a:rPr lang="es-US" sz="1400" b="1" u="sng" dirty="0">
                <a:solidFill>
                  <a:srgbClr val="003B55"/>
                </a:solidFill>
              </a:rPr>
              <a:t>manera manual</a:t>
            </a:r>
            <a:r>
              <a:rPr lang="es-US" sz="1400" dirty="0">
                <a:solidFill>
                  <a:srgbClr val="003B55"/>
                </a:solidFill>
              </a:rPr>
              <a:t>, sin obtener datos confiables y exactos, llegando a producir errores al ingresar datos en una hoja de cálculos de datos (Excel), logrando desembolsos innecesarios para la empresa y la pérdida de un recurso valioso como es el tiempo.</a:t>
            </a:r>
          </a:p>
          <a:p>
            <a:pPr marL="76200" lvl="0" indent="0" algn="just">
              <a:buClr>
                <a:srgbClr val="D3EBD5"/>
              </a:buClr>
              <a:buNone/>
            </a:pPr>
            <a:r>
              <a:rPr lang="es-US" sz="1400" dirty="0">
                <a:solidFill>
                  <a:srgbClr val="003B55"/>
                </a:solidFill>
              </a:rPr>
              <a:t>Al implementar un sistema de registro de ventas, desarrollado para automatizar los procesos que normalmente realiza de forma escrita, se llevará un correcto control de las ventas tanto diarias como semanales de los productos que distribuye la empresa.  Además, el sistema indicará al usuario el vendedor que realizó la venta, el sector de distribución y los productos que más rotan en la empresa, ya sea de sabor o </a:t>
            </a:r>
            <a:r>
              <a:rPr lang="es-US" sz="1400" dirty="0" smtClean="0">
                <a:solidFill>
                  <a:srgbClr val="003B55"/>
                </a:solidFill>
              </a:rPr>
              <a:t>cantidad</a:t>
            </a:r>
          </a:p>
          <a:p>
            <a:pPr marL="76200" lvl="0" indent="0" algn="just">
              <a:buClr>
                <a:srgbClr val="D3EBD5"/>
              </a:buClr>
              <a:buNone/>
            </a:pPr>
            <a:endParaRPr lang="es-US" sz="1400" dirty="0">
              <a:solidFill>
                <a:srgbClr val="003B55"/>
              </a:solidFill>
            </a:endParaRPr>
          </a:p>
          <a:p>
            <a:pPr marL="76200" lvl="0" indent="0" algn="just">
              <a:buClr>
                <a:srgbClr val="D3EBD5"/>
              </a:buClr>
              <a:buNone/>
            </a:pPr>
            <a:r>
              <a:rPr lang="es-US" sz="1400" dirty="0" smtClean="0">
                <a:solidFill>
                  <a:srgbClr val="003B55"/>
                </a:solidFill>
              </a:rPr>
              <a:t>       Se </a:t>
            </a:r>
            <a:r>
              <a:rPr lang="es-US" sz="1400" dirty="0">
                <a:solidFill>
                  <a:srgbClr val="003B55"/>
                </a:solidFill>
              </a:rPr>
              <a:t>llevará a cabo en la ciudad de Guayaquil en la ciudadela santa Adriana Mz.2 Sl.9 ubicado en la Avenida Tanca Marengo atrás del (IESS-TANCA MARENGO).</a:t>
            </a:r>
          </a:p>
          <a:p>
            <a:pPr marL="76200" lvl="0" indent="0" algn="ctr">
              <a:buClr>
                <a:srgbClr val="D3EBD5"/>
              </a:buClr>
              <a:buNone/>
            </a:pPr>
            <a:r>
              <a:rPr kumimoji="0" lang="es-EC" sz="1400" b="0" i="0" u="none" strike="noStrike" kern="0" cap="none" spc="0" normalizeH="0" baseline="0" noProof="0" dirty="0" smtClean="0">
                <a:ln>
                  <a:noFill/>
                </a:ln>
                <a:solidFill>
                  <a:srgbClr val="003B55"/>
                </a:solidFill>
                <a:effectLst/>
                <a:uLnTx/>
                <a:uFillTx/>
                <a:sym typeface="Titillium Web Light"/>
              </a:rPr>
              <a:t>  </a:t>
            </a:r>
            <a:endParaRPr kumimoji="0" lang="es-US" sz="1400" b="0" i="0" u="none" strike="noStrike" kern="0" cap="none" spc="0" normalizeH="0" baseline="0" noProof="0" dirty="0">
              <a:ln>
                <a:noFill/>
              </a:ln>
              <a:solidFill>
                <a:srgbClr val="003B55"/>
              </a:solidFill>
              <a:effectLst/>
              <a:uLnTx/>
              <a:uFillTx/>
              <a:sym typeface="Titillium Web Light"/>
            </a:endParaRPr>
          </a:p>
        </p:txBody>
      </p:sp>
      <p:pic>
        <p:nvPicPr>
          <p:cNvPr id="2" name="Imagen 1"/>
          <p:cNvPicPr>
            <a:picLocks noChangeAspect="1"/>
          </p:cNvPicPr>
          <p:nvPr/>
        </p:nvPicPr>
        <p:blipFill>
          <a:blip r:embed="rId2"/>
          <a:stretch>
            <a:fillRect/>
          </a:stretch>
        </p:blipFill>
        <p:spPr>
          <a:xfrm>
            <a:off x="602802" y="3711206"/>
            <a:ext cx="249958" cy="329213"/>
          </a:xfrm>
          <a:prstGeom prst="rect">
            <a:avLst/>
          </a:prstGeom>
        </p:spPr>
      </p:pic>
    </p:spTree>
    <p:extLst>
      <p:ext uri="{BB962C8B-B14F-4D97-AF65-F5344CB8AC3E}">
        <p14:creationId xmlns:p14="http://schemas.microsoft.com/office/powerpoint/2010/main" val="1404804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i="1" dirty="0" smtClean="0">
                <a:solidFill>
                  <a:srgbClr val="002060"/>
                </a:solidFill>
                <a:effectLst>
                  <a:outerShdw blurRad="38100" dist="38100" dir="2700000" algn="tl">
                    <a:srgbClr val="000000">
                      <a:alpha val="43137"/>
                    </a:srgbClr>
                  </a:outerShdw>
                </a:effectLst>
                <a:latin typeface="Cooper Black" panose="0208090404030B020404" pitchFamily="18" charset="0"/>
              </a:rPr>
              <a:t> </a:t>
            </a:r>
            <a:r>
              <a:rPr lang="es-EC" i="1" dirty="0">
                <a:solidFill>
                  <a:srgbClr val="002060"/>
                </a:solidFill>
                <a:effectLst>
                  <a:outerShdw blurRad="38100" dist="38100" dir="2700000" algn="tl">
                    <a:srgbClr val="000000">
                      <a:alpha val="43137"/>
                    </a:srgbClr>
                  </a:outerShdw>
                </a:effectLst>
                <a:latin typeface="Cooper Black" panose="0208090404030B020404" pitchFamily="18" charset="0"/>
              </a:rPr>
              <a:t>CAPÍTULO </a:t>
            </a:r>
            <a:r>
              <a:rPr lang="es-EC" i="1" dirty="0" smtClean="0">
                <a:solidFill>
                  <a:srgbClr val="002060"/>
                </a:solidFill>
                <a:effectLst>
                  <a:outerShdw blurRad="38100" dist="38100" dir="2700000" algn="tl">
                    <a:srgbClr val="000000">
                      <a:alpha val="43137"/>
                    </a:srgbClr>
                  </a:outerShdw>
                </a:effectLst>
                <a:latin typeface="Cooper Black" panose="0208090404030B020404" pitchFamily="18" charset="0"/>
              </a:rPr>
              <a:t>II</a:t>
            </a:r>
            <a:endParaRPr lang="en-US" i="1"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8" name="Google Shape;3842;p14"/>
          <p:cNvSpPr txBox="1">
            <a:spLocks/>
          </p:cNvSpPr>
          <p:nvPr/>
        </p:nvSpPr>
        <p:spPr>
          <a:xfrm>
            <a:off x="503434" y="976045"/>
            <a:ext cx="8137132" cy="3493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a:solidFill>
                  <a:srgbClr val="003B55"/>
                </a:solidFill>
              </a:rPr>
              <a:t>MARCO </a:t>
            </a:r>
            <a:r>
              <a:rPr lang="es-US" sz="1400" b="1" dirty="0" smtClean="0">
                <a:solidFill>
                  <a:srgbClr val="003B55"/>
                </a:solidFill>
              </a:rPr>
              <a:t>TEORICO</a:t>
            </a:r>
          </a:p>
          <a:p>
            <a:pPr marL="76200" lvl="0" indent="0" algn="ctr">
              <a:buClr>
                <a:srgbClr val="D3EBD5"/>
              </a:buClr>
              <a:buNone/>
            </a:pPr>
            <a:r>
              <a:rPr lang="es-US" sz="1400" b="1" dirty="0" smtClean="0">
                <a:solidFill>
                  <a:srgbClr val="003B55"/>
                </a:solidFill>
              </a:rPr>
              <a:t>Antecedentes </a:t>
            </a:r>
            <a:r>
              <a:rPr lang="es-US" sz="1400" b="1" dirty="0">
                <a:solidFill>
                  <a:srgbClr val="003B55"/>
                </a:solidFill>
              </a:rPr>
              <a:t>Investigativos</a:t>
            </a:r>
          </a:p>
          <a:p>
            <a:pPr marL="76200" lvl="0" indent="0" algn="just">
              <a:buClr>
                <a:srgbClr val="D3EBD5"/>
              </a:buClr>
              <a:buNone/>
            </a:pPr>
            <a:r>
              <a:rPr lang="es-US" sz="1400" dirty="0">
                <a:solidFill>
                  <a:srgbClr val="003B55"/>
                </a:solidFill>
              </a:rPr>
              <a:t>El presente proyecto de tesis está fundamentado en automatizar los procedimientos empíricos, administrativos, y organizativos, se utilizará herramientas, metodologías y buenas practicas que son de aplicación necesaria para la implementación del proyecto</a:t>
            </a:r>
            <a:r>
              <a:rPr lang="es-US" sz="1400" dirty="0" smtClean="0">
                <a:solidFill>
                  <a:srgbClr val="003B55"/>
                </a:solidFill>
              </a:rPr>
              <a:t>.</a:t>
            </a:r>
          </a:p>
          <a:p>
            <a:pPr marL="76200" lvl="0" indent="0" algn="ctr">
              <a:buClr>
                <a:srgbClr val="D3EBD5"/>
              </a:buClr>
              <a:buNone/>
            </a:pPr>
            <a:r>
              <a:rPr lang="es-US" sz="1400" b="1" dirty="0" smtClean="0">
                <a:solidFill>
                  <a:srgbClr val="003B55"/>
                </a:solidFill>
              </a:rPr>
              <a:t>      Sistemas </a:t>
            </a:r>
            <a:r>
              <a:rPr lang="es-US" sz="1400" b="1" dirty="0">
                <a:solidFill>
                  <a:srgbClr val="003B55"/>
                </a:solidFill>
              </a:rPr>
              <a:t>de Información Automatizados  </a:t>
            </a:r>
            <a:r>
              <a:rPr lang="es-US" sz="1400" dirty="0">
                <a:solidFill>
                  <a:srgbClr val="003B55"/>
                </a:solidFill>
              </a:rPr>
              <a:t>	</a:t>
            </a:r>
          </a:p>
          <a:p>
            <a:pPr marL="76200" lvl="0" indent="0" algn="just">
              <a:buClr>
                <a:srgbClr val="D3EBD5"/>
              </a:buClr>
              <a:buNone/>
            </a:pPr>
            <a:r>
              <a:rPr lang="es-US" sz="1400" dirty="0">
                <a:solidFill>
                  <a:srgbClr val="003B55"/>
                </a:solidFill>
              </a:rPr>
              <a:t>Sistema de información automatizado, está compuesto por software,  hardware, Bases de datos, telecomunicaciones, personas y procedimientos específicamente configurados para recolectar, almacenar, y procesar datos para ser convertidos en información (salida) (Sánchez Garreta, 2003) (p10</a:t>
            </a:r>
            <a:r>
              <a:rPr lang="es-US" sz="1400" dirty="0" smtClean="0">
                <a:solidFill>
                  <a:srgbClr val="003B55"/>
                </a:solidFill>
              </a:rPr>
              <a:t>).</a:t>
            </a:r>
          </a:p>
          <a:p>
            <a:pPr marL="76200" lvl="0" indent="0" algn="ctr">
              <a:buClr>
                <a:srgbClr val="D3EBD5"/>
              </a:buClr>
              <a:buNone/>
            </a:pPr>
            <a:r>
              <a:rPr lang="es-US" sz="1400" b="1" dirty="0" smtClean="0">
                <a:solidFill>
                  <a:srgbClr val="003B55"/>
                </a:solidFill>
              </a:rPr>
              <a:t>Objetivos </a:t>
            </a:r>
            <a:r>
              <a:rPr lang="es-US" sz="1400" b="1" dirty="0">
                <a:solidFill>
                  <a:srgbClr val="003B55"/>
                </a:solidFill>
              </a:rPr>
              <a:t>de los Sistemas de </a:t>
            </a:r>
            <a:r>
              <a:rPr lang="es-US" sz="1400" b="1" dirty="0" smtClean="0">
                <a:solidFill>
                  <a:srgbClr val="003B55"/>
                </a:solidFill>
              </a:rPr>
              <a:t>Información</a:t>
            </a:r>
          </a:p>
          <a:p>
            <a:pPr marL="76200" lvl="0" indent="0">
              <a:buClr>
                <a:srgbClr val="D3EBD5"/>
              </a:buClr>
              <a:buNone/>
            </a:pPr>
            <a:r>
              <a:rPr lang="es-US" sz="1400" dirty="0" smtClean="0">
                <a:solidFill>
                  <a:srgbClr val="003B55"/>
                </a:solidFill>
              </a:rPr>
              <a:t>Los </a:t>
            </a:r>
            <a:r>
              <a:rPr lang="es-US" sz="1400" dirty="0">
                <a:solidFill>
                  <a:srgbClr val="003B55"/>
                </a:solidFill>
              </a:rPr>
              <a:t>Sistemas de información cumplen tres objetivos básicos dentro de una organización:</a:t>
            </a:r>
          </a:p>
          <a:p>
            <a:pPr lvl="0">
              <a:buClr>
                <a:schemeClr val="tx2">
                  <a:lumMod val="75000"/>
                </a:schemeClr>
              </a:buClr>
              <a:buSzPct val="120000"/>
              <a:buFont typeface="Wingdings" panose="05000000000000000000" pitchFamily="2" charset="2"/>
              <a:buChar char=""/>
            </a:pPr>
            <a:r>
              <a:rPr lang="es-US" sz="1400" dirty="0" smtClean="0">
                <a:solidFill>
                  <a:srgbClr val="003B55"/>
                </a:solidFill>
              </a:rPr>
              <a:t>Automatizar </a:t>
            </a:r>
            <a:r>
              <a:rPr lang="es-US" sz="1400" dirty="0">
                <a:solidFill>
                  <a:srgbClr val="003B55"/>
                </a:solidFill>
              </a:rPr>
              <a:t>los procesos </a:t>
            </a:r>
            <a:r>
              <a:rPr lang="es-US" sz="1400" dirty="0" smtClean="0">
                <a:solidFill>
                  <a:srgbClr val="003B55"/>
                </a:solidFill>
              </a:rPr>
              <a:t>operativos. </a:t>
            </a:r>
            <a:endParaRPr lang="es-US" sz="1400" dirty="0">
              <a:solidFill>
                <a:srgbClr val="003B55"/>
              </a:solidFill>
            </a:endParaRPr>
          </a:p>
          <a:p>
            <a:pPr lvl="0">
              <a:buClr>
                <a:schemeClr val="tx2">
                  <a:lumMod val="75000"/>
                </a:schemeClr>
              </a:buClr>
              <a:buSzPct val="120000"/>
              <a:buFont typeface="Wingdings" panose="05000000000000000000" pitchFamily="2" charset="2"/>
              <a:buChar char=""/>
            </a:pPr>
            <a:r>
              <a:rPr lang="es-US" sz="1400" dirty="0" smtClean="0">
                <a:solidFill>
                  <a:srgbClr val="003B55"/>
                </a:solidFill>
              </a:rPr>
              <a:t>Proporcionar </a:t>
            </a:r>
            <a:r>
              <a:rPr lang="es-US" sz="1400" dirty="0">
                <a:solidFill>
                  <a:srgbClr val="003B55"/>
                </a:solidFill>
              </a:rPr>
              <a:t>información que sirva de apoyo al proceso de toma de </a:t>
            </a:r>
            <a:r>
              <a:rPr lang="es-US" sz="1400" dirty="0" smtClean="0">
                <a:solidFill>
                  <a:srgbClr val="003B55"/>
                </a:solidFill>
              </a:rPr>
              <a:t>decisiones.</a:t>
            </a:r>
            <a:endParaRPr lang="es-US" sz="1400" dirty="0">
              <a:solidFill>
                <a:srgbClr val="003B55"/>
              </a:solidFill>
            </a:endParaRPr>
          </a:p>
          <a:p>
            <a:pPr marL="76200" lvl="0" indent="0" algn="ctr">
              <a:buClr>
                <a:srgbClr val="D3EBD5"/>
              </a:buClr>
              <a:buNone/>
            </a:pPr>
            <a:endParaRPr lang="es-US" sz="1400" dirty="0">
              <a:solidFill>
                <a:srgbClr val="003B55"/>
              </a:solidFill>
            </a:endParaRPr>
          </a:p>
          <a:p>
            <a:pPr marL="76200" lvl="0" indent="0" algn="ctr">
              <a:buClr>
                <a:srgbClr val="D3EBD5"/>
              </a:buClr>
              <a:buNone/>
            </a:pPr>
            <a:endParaRPr lang="es-US" sz="1400" dirty="0">
              <a:solidFill>
                <a:srgbClr val="003B55"/>
              </a:solidFill>
            </a:endParaRPr>
          </a:p>
        </p:txBody>
      </p:sp>
      <p:pic>
        <p:nvPicPr>
          <p:cNvPr id="4" name="Imagen 3"/>
          <p:cNvPicPr>
            <a:picLocks noChangeAspect="1"/>
          </p:cNvPicPr>
          <p:nvPr/>
        </p:nvPicPr>
        <p:blipFill>
          <a:blip r:embed="rId2"/>
          <a:stretch>
            <a:fillRect/>
          </a:stretch>
        </p:blipFill>
        <p:spPr>
          <a:xfrm>
            <a:off x="3014286" y="1295615"/>
            <a:ext cx="341406" cy="353599"/>
          </a:xfrm>
          <a:prstGeom prst="rect">
            <a:avLst/>
          </a:prstGeom>
        </p:spPr>
      </p:pic>
      <p:pic>
        <p:nvPicPr>
          <p:cNvPr id="5" name="Imagen 4"/>
          <p:cNvPicPr>
            <a:picLocks noChangeAspect="1"/>
          </p:cNvPicPr>
          <p:nvPr/>
        </p:nvPicPr>
        <p:blipFill>
          <a:blip r:embed="rId2"/>
          <a:stretch>
            <a:fillRect/>
          </a:stretch>
        </p:blipFill>
        <p:spPr>
          <a:xfrm>
            <a:off x="5827426" y="1295614"/>
            <a:ext cx="341406" cy="353599"/>
          </a:xfrm>
          <a:prstGeom prst="rect">
            <a:avLst/>
          </a:prstGeom>
        </p:spPr>
      </p:pic>
    </p:spTree>
    <p:extLst>
      <p:ext uri="{BB962C8B-B14F-4D97-AF65-F5344CB8AC3E}">
        <p14:creationId xmlns:p14="http://schemas.microsoft.com/office/powerpoint/2010/main" val="356504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solidFill>
                  <a:srgbClr val="002060"/>
                </a:solidFill>
                <a:effectLst>
                  <a:outerShdw blurRad="38100" dist="38100" dir="2700000" algn="tl">
                    <a:srgbClr val="000000">
                      <a:alpha val="43137"/>
                    </a:srgbClr>
                  </a:outerShdw>
                </a:effectLst>
                <a:latin typeface="Cooper Black" panose="0208090404030B020404" pitchFamily="18" charset="0"/>
              </a:rPr>
              <a:t> </a:t>
            </a:r>
            <a:r>
              <a:rPr lang="es-EC" dirty="0">
                <a:solidFill>
                  <a:srgbClr val="002060"/>
                </a:solidFill>
                <a:effectLst>
                  <a:outerShdw blurRad="38100" dist="38100" dir="2700000" algn="tl">
                    <a:srgbClr val="000000">
                      <a:alpha val="43137"/>
                    </a:srgbClr>
                  </a:outerShdw>
                </a:effectLst>
                <a:latin typeface="Cooper Black" panose="0208090404030B020404" pitchFamily="18" charset="0"/>
              </a:rPr>
              <a:t>CAPÍTULO </a:t>
            </a:r>
            <a:r>
              <a:rPr lang="es-EC" dirty="0" smtClean="0">
                <a:solidFill>
                  <a:srgbClr val="002060"/>
                </a:solidFill>
                <a:effectLst>
                  <a:outerShdw blurRad="38100" dist="38100" dir="2700000" algn="tl">
                    <a:srgbClr val="000000">
                      <a:alpha val="43137"/>
                    </a:srgbClr>
                  </a:outerShdw>
                </a:effectLst>
                <a:latin typeface="Cooper Black" panose="0208090404030B020404" pitchFamily="18" charset="0"/>
              </a:rPr>
              <a:t>II</a:t>
            </a:r>
            <a:endParaRPr lang="en-US" dirty="0">
              <a:solidFill>
                <a:srgbClr val="002060"/>
              </a:solidFill>
              <a:effectLst>
                <a:outerShdw blurRad="38100" dist="38100" dir="2700000" algn="tl">
                  <a:srgbClr val="000000">
                    <a:alpha val="43137"/>
                  </a:srgbClr>
                </a:outerShdw>
              </a:effectLst>
              <a:latin typeface="Cooper Black" panose="0208090404030B020404" pitchFamily="18" charset="0"/>
            </a:endParaRPr>
          </a:p>
        </p:txBody>
      </p:sp>
      <p:sp>
        <p:nvSpPr>
          <p:cNvPr id="8" name="Google Shape;3842;p14"/>
          <p:cNvSpPr txBox="1">
            <a:spLocks/>
          </p:cNvSpPr>
          <p:nvPr/>
        </p:nvSpPr>
        <p:spPr>
          <a:xfrm>
            <a:off x="4153574" y="884466"/>
            <a:ext cx="4573391" cy="3493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76200" lvl="0" indent="0" algn="ctr">
              <a:buClr>
                <a:srgbClr val="D3EBD5"/>
              </a:buClr>
              <a:buNone/>
            </a:pPr>
            <a:r>
              <a:rPr lang="es-US" sz="1400" b="1" dirty="0" smtClean="0">
                <a:solidFill>
                  <a:srgbClr val="003B55"/>
                </a:solidFill>
              </a:rPr>
              <a:t>Tecnología </a:t>
            </a:r>
            <a:r>
              <a:rPr lang="es-US" sz="1400" b="1" dirty="0">
                <a:solidFill>
                  <a:srgbClr val="003B55"/>
                </a:solidFill>
              </a:rPr>
              <a:t>aplicada </a:t>
            </a:r>
          </a:p>
          <a:p>
            <a:pPr marL="76200" lvl="0" indent="0" algn="ctr">
              <a:buClr>
                <a:srgbClr val="D3EBD5"/>
              </a:buClr>
              <a:buNone/>
            </a:pPr>
            <a:r>
              <a:rPr lang="es-US" sz="1400" b="1" dirty="0" smtClean="0">
                <a:solidFill>
                  <a:srgbClr val="003B55"/>
                </a:solidFill>
              </a:rPr>
              <a:t>Html</a:t>
            </a:r>
          </a:p>
          <a:p>
            <a:pPr marL="76200" lvl="0" indent="0" algn="just">
              <a:buClr>
                <a:srgbClr val="D3EBD5"/>
              </a:buClr>
              <a:buNone/>
            </a:pPr>
            <a:r>
              <a:rPr lang="es-US" sz="1200" b="1" dirty="0" smtClean="0">
                <a:solidFill>
                  <a:srgbClr val="003B55"/>
                </a:solidFill>
                <a:latin typeface="Arial Narrow" panose="020B0606020202030204" pitchFamily="34" charset="0"/>
              </a:rPr>
              <a:t>Hyper </a:t>
            </a:r>
            <a:r>
              <a:rPr lang="es-US" sz="1200" b="1" dirty="0">
                <a:solidFill>
                  <a:srgbClr val="003B55"/>
                </a:solidFill>
                <a:latin typeface="Arial Narrow" panose="020B0606020202030204" pitchFamily="34" charset="0"/>
              </a:rPr>
              <a:t>Text Makup Languaje en su quinta generación – Lenguaje de marcas de hipertexto. Es un lenguaje que se utiliza para la elaboración, diseño y desarrollo de páginas web y aplicaciones para computadoras en la nube, dispositivos móviles y trabajos en la red; describiendo la estructura básica y el contenido trabajando texto e imágenes dinámicamente</a:t>
            </a:r>
            <a:r>
              <a:rPr lang="es-US" sz="1200" b="1" dirty="0" smtClean="0">
                <a:solidFill>
                  <a:srgbClr val="003B55"/>
                </a:solidFill>
                <a:latin typeface="Arial Narrow" panose="020B0606020202030204" pitchFamily="34" charset="0"/>
              </a:rPr>
              <a:t>.</a:t>
            </a:r>
          </a:p>
          <a:p>
            <a:pPr marL="76200" lvl="0" indent="0" algn="ctr">
              <a:buClr>
                <a:srgbClr val="D3EBD5"/>
              </a:buClr>
              <a:buNone/>
            </a:pPr>
            <a:r>
              <a:rPr lang="es-US" sz="1200" b="1" dirty="0" smtClean="0">
                <a:solidFill>
                  <a:srgbClr val="003B55"/>
                </a:solidFill>
                <a:latin typeface="Arial Narrow" panose="020B0606020202030204" pitchFamily="34" charset="0"/>
              </a:rPr>
              <a:t>BD </a:t>
            </a:r>
            <a:r>
              <a:rPr lang="es-US" sz="1200" b="1" dirty="0">
                <a:solidFill>
                  <a:srgbClr val="003B55"/>
                </a:solidFill>
                <a:latin typeface="Arial Narrow" panose="020B0606020202030204" pitchFamily="34" charset="0"/>
              </a:rPr>
              <a:t>(Base de Datos)</a:t>
            </a:r>
          </a:p>
          <a:p>
            <a:pPr marL="76200" lvl="0" indent="0" algn="just">
              <a:buClr>
                <a:srgbClr val="D3EBD5"/>
              </a:buClr>
              <a:buNone/>
            </a:pPr>
            <a:r>
              <a:rPr lang="es-US" sz="1200" b="1" dirty="0">
                <a:solidFill>
                  <a:srgbClr val="003B55"/>
                </a:solidFill>
                <a:latin typeface="Arial Narrow" panose="020B0606020202030204" pitchFamily="34" charset="0"/>
              </a:rPr>
              <a:t>Una base de datos es una colección de información a un mismo contexto (o problema), que esta almacenada de forma organizada en ficheros.  </a:t>
            </a:r>
            <a:r>
              <a:rPr lang="es-US" sz="1200" b="1" dirty="0" smtClean="0">
                <a:solidFill>
                  <a:srgbClr val="003B55"/>
                </a:solidFill>
                <a:latin typeface="Arial Narrow" panose="020B0606020202030204" pitchFamily="34" charset="0"/>
              </a:rPr>
              <a:t>(Montalván, </a:t>
            </a:r>
            <a:r>
              <a:rPr lang="es-US" sz="1200" b="1" dirty="0">
                <a:solidFill>
                  <a:srgbClr val="003B55"/>
                </a:solidFill>
                <a:latin typeface="Arial Narrow" panose="020B0606020202030204" pitchFamily="34" charset="0"/>
              </a:rPr>
              <a:t>2014)</a:t>
            </a:r>
          </a:p>
          <a:p>
            <a:pPr marL="76200" lvl="0" indent="0" algn="ctr">
              <a:buClr>
                <a:srgbClr val="D3EBD5"/>
              </a:buClr>
              <a:buNone/>
            </a:pPr>
            <a:r>
              <a:rPr lang="es-US" sz="1200" b="1" dirty="0" smtClean="0">
                <a:solidFill>
                  <a:srgbClr val="003B55"/>
                </a:solidFill>
                <a:latin typeface="Arial Narrow" panose="020B0606020202030204" pitchFamily="34" charset="0"/>
              </a:rPr>
              <a:t>MySQL </a:t>
            </a:r>
            <a:r>
              <a:rPr lang="es-US" sz="1200" b="1" dirty="0">
                <a:solidFill>
                  <a:srgbClr val="003B55"/>
                </a:solidFill>
                <a:latin typeface="Arial Narrow" panose="020B0606020202030204" pitchFamily="34" charset="0"/>
              </a:rPr>
              <a:t>WorkBench</a:t>
            </a:r>
          </a:p>
          <a:p>
            <a:pPr marL="76200" lvl="0" indent="0" algn="just">
              <a:buClr>
                <a:srgbClr val="D3EBD5"/>
              </a:buClr>
              <a:buNone/>
            </a:pPr>
            <a:r>
              <a:rPr lang="es-US" sz="1200" b="1" dirty="0">
                <a:solidFill>
                  <a:srgbClr val="003B55"/>
                </a:solidFill>
                <a:latin typeface="Arial Narrow" panose="020B0606020202030204" pitchFamily="34" charset="0"/>
              </a:rPr>
              <a:t>MySQL WorkBench es una herramienta visual unificada para los arquitectos de bases de datos, desarrolladores y administradores de bases. MySQL WorkBench ofrece modelado de datos, desarrollo de SQL y herramientas de administración integrales para la configuración del servidor, administración de usuarios, copias de seguridad, y mucho más.  (Corporation, 2016)</a:t>
            </a:r>
          </a:p>
          <a:p>
            <a:pPr marL="76200" lvl="0" indent="0" algn="just">
              <a:buClr>
                <a:srgbClr val="D3EBD5"/>
              </a:buClr>
              <a:buNone/>
            </a:pPr>
            <a:endParaRPr lang="es-US" sz="1400" b="1" dirty="0">
              <a:solidFill>
                <a:srgbClr val="003B55"/>
              </a:solidFill>
            </a:endParaRPr>
          </a:p>
          <a:p>
            <a:pPr marL="76200" lvl="0" indent="0" algn="ctr">
              <a:buClr>
                <a:srgbClr val="D3EBD5"/>
              </a:buClr>
              <a:buNone/>
            </a:pPr>
            <a:endParaRPr lang="es-US" sz="1400" b="1" dirty="0">
              <a:solidFill>
                <a:srgbClr val="003B55"/>
              </a:solidFill>
            </a:endParaRPr>
          </a:p>
          <a:p>
            <a:pPr marL="76200" lvl="0" indent="0" algn="ctr">
              <a:buClr>
                <a:srgbClr val="D3EBD5"/>
              </a:buClr>
              <a:buNone/>
            </a:pPr>
            <a:endParaRPr lang="es-US" sz="1400" b="1" dirty="0">
              <a:solidFill>
                <a:srgbClr val="003B55"/>
              </a:solidFill>
            </a:endParaRPr>
          </a:p>
        </p:txBody>
      </p:sp>
      <p:pic>
        <p:nvPicPr>
          <p:cNvPr id="2" name="Imagen 1"/>
          <p:cNvPicPr>
            <a:picLocks noChangeAspect="1"/>
          </p:cNvPicPr>
          <p:nvPr/>
        </p:nvPicPr>
        <p:blipFill>
          <a:blip r:embed="rId2"/>
          <a:stretch>
            <a:fillRect/>
          </a:stretch>
        </p:blipFill>
        <p:spPr>
          <a:xfrm>
            <a:off x="4931035" y="1029039"/>
            <a:ext cx="426757" cy="317019"/>
          </a:xfrm>
          <a:prstGeom prst="rect">
            <a:avLst/>
          </a:prstGeom>
        </p:spPr>
      </p:pic>
      <p:pic>
        <p:nvPicPr>
          <p:cNvPr id="6" name="Imagen 5"/>
          <p:cNvPicPr>
            <a:picLocks noChangeAspect="1"/>
          </p:cNvPicPr>
          <p:nvPr/>
        </p:nvPicPr>
        <p:blipFill>
          <a:blip r:embed="rId2"/>
          <a:stretch>
            <a:fillRect/>
          </a:stretch>
        </p:blipFill>
        <p:spPr>
          <a:xfrm>
            <a:off x="7647957" y="1005679"/>
            <a:ext cx="426757" cy="317019"/>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599" y="1017376"/>
            <a:ext cx="2200275" cy="2076450"/>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3203342"/>
            <a:ext cx="3429674" cy="1630673"/>
          </a:xfrm>
          <a:prstGeom prst="rect">
            <a:avLst/>
          </a:prstGeom>
        </p:spPr>
      </p:pic>
    </p:spTree>
    <p:extLst>
      <p:ext uri="{BB962C8B-B14F-4D97-AF65-F5344CB8AC3E}">
        <p14:creationId xmlns:p14="http://schemas.microsoft.com/office/powerpoint/2010/main" val="2734343460"/>
      </p:ext>
    </p:extLst>
  </p:cSld>
  <p:clrMapOvr>
    <a:masterClrMapping/>
  </p:clrMapOvr>
  <p:timing>
    <p:tnLst>
      <p:par>
        <p:cTn id="1" dur="indefinite" restart="never" nodeType="tmRoot"/>
      </p:par>
    </p:tnLst>
  </p:timing>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2597</TotalTime>
  <Words>2038</Words>
  <Application>Microsoft Office PowerPoint</Application>
  <PresentationFormat>Presentación en pantalla (16:9)</PresentationFormat>
  <Paragraphs>165</Paragraphs>
  <Slides>29</Slides>
  <Notes>7</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29</vt:i4>
      </vt:variant>
    </vt:vector>
  </HeadingPairs>
  <TitlesOfParts>
    <vt:vector size="45" baseType="lpstr">
      <vt:lpstr>Stencil</vt:lpstr>
      <vt:lpstr>Cooper Black</vt:lpstr>
      <vt:lpstr>Arial Narrow</vt:lpstr>
      <vt:lpstr>Segoe UI Semilight</vt:lpstr>
      <vt:lpstr>맑은 고딕</vt:lpstr>
      <vt:lpstr>Dosis</vt:lpstr>
      <vt:lpstr>Britannic Bold</vt:lpstr>
      <vt:lpstr>Arial</vt:lpstr>
      <vt:lpstr>Titillium Web</vt:lpstr>
      <vt:lpstr>Dosis ExtraLight</vt:lpstr>
      <vt:lpstr>Times New Roman</vt:lpstr>
      <vt:lpstr>Wingdings</vt:lpstr>
      <vt:lpstr>Titillium Web Light</vt:lpstr>
      <vt:lpstr>Mowbray template</vt:lpstr>
      <vt:lpstr>Office Theme</vt:lpstr>
      <vt:lpstr>1_Mowbray template</vt:lpstr>
      <vt:lpstr>Proyecto técnico previo a la obtención del título de: TECNÓLOGO EN DESARROLLO DE SOFTWARE </vt:lpstr>
      <vt:lpstr>Presentación de PowerPoint</vt:lpstr>
      <vt:lpstr>Presentación de PowerPoint</vt:lpstr>
      <vt:lpstr> CAPÍTULO I</vt:lpstr>
      <vt:lpstr> CAPÍTULO I</vt:lpstr>
      <vt:lpstr> CAPÍTULO I</vt:lpstr>
      <vt:lpstr> CAPÍTULO I</vt:lpstr>
      <vt:lpstr> CAPÍTULO II</vt:lpstr>
      <vt:lpstr> CAPÍTULO II</vt:lpstr>
      <vt:lpstr> CAPÍTULO III</vt:lpstr>
      <vt:lpstr> CAPÍTULO III</vt:lpstr>
      <vt:lpstr> CAPÍTULO III</vt:lpstr>
      <vt:lpstr>Presentación de PowerPoint</vt:lpstr>
      <vt:lpstr> CAPÍTULO IV</vt:lpstr>
      <vt:lpstr>Presentación de PowerPoint</vt:lpstr>
      <vt:lpstr> CAPÍTULO V</vt:lpstr>
      <vt:lpstr> CAPÍTULO V</vt:lpstr>
      <vt:lpstr> CAPÍTULO V</vt:lpstr>
      <vt:lpstr> CAPÍTULO V</vt:lpstr>
      <vt:lpstr> CAPÍTULO V</vt:lpstr>
      <vt:lpstr> CAPÍTULO V</vt:lpstr>
      <vt:lpstr> CAPÍTULO V</vt:lpstr>
      <vt:lpstr> CAPÍTULO V</vt:lpstr>
      <vt:lpstr> CAPÍTULO V</vt:lpstr>
      <vt:lpstr> CAPÍTULO V</vt:lpstr>
      <vt:lpstr> CAPÍTULO V</vt:lpstr>
      <vt:lpstr> CAPÍTULO V</vt:lpstr>
      <vt:lpstr>AGRADECIMENTO</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técnico previo a la obtención del título de: TECNÓLOGO EN DESARROLLO DE SOFTWARE</dc:title>
  <dc:creator>jose miguel zuñiga leon</dc:creator>
  <cp:lastModifiedBy>jose miguel zuñiga leon</cp:lastModifiedBy>
  <cp:revision>51</cp:revision>
  <dcterms:modified xsi:type="dcterms:W3CDTF">2021-05-09T20:29:41Z</dcterms:modified>
</cp:coreProperties>
</file>